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9"/>
  </p:notesMasterIdLst>
  <p:sldIdLst>
    <p:sldId id="256" r:id="rId2"/>
    <p:sldId id="352" r:id="rId3"/>
    <p:sldId id="257" r:id="rId4"/>
    <p:sldId id="258" r:id="rId5"/>
    <p:sldId id="260" r:id="rId6"/>
    <p:sldId id="261" r:id="rId7"/>
    <p:sldId id="262" r:id="rId8"/>
    <p:sldId id="361" r:id="rId9"/>
    <p:sldId id="264" r:id="rId10"/>
    <p:sldId id="388" r:id="rId11"/>
    <p:sldId id="389" r:id="rId12"/>
    <p:sldId id="280" r:id="rId13"/>
    <p:sldId id="281" r:id="rId14"/>
    <p:sldId id="283" r:id="rId15"/>
    <p:sldId id="285" r:id="rId16"/>
    <p:sldId id="286" r:id="rId17"/>
    <p:sldId id="287" r:id="rId18"/>
    <p:sldId id="290" r:id="rId19"/>
    <p:sldId id="363" r:id="rId20"/>
    <p:sldId id="292" r:id="rId21"/>
    <p:sldId id="293" r:id="rId22"/>
    <p:sldId id="396" r:id="rId23"/>
    <p:sldId id="390" r:id="rId24"/>
    <p:sldId id="399" r:id="rId25"/>
    <p:sldId id="369" r:id="rId26"/>
    <p:sldId id="368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405" r:id="rId35"/>
    <p:sldId id="357" r:id="rId36"/>
    <p:sldId id="377" r:id="rId37"/>
    <p:sldId id="268" r:id="rId38"/>
    <p:sldId id="362" r:id="rId39"/>
    <p:sldId id="356" r:id="rId40"/>
    <p:sldId id="269" r:id="rId41"/>
    <p:sldId id="397" r:id="rId42"/>
    <p:sldId id="398" r:id="rId43"/>
    <p:sldId id="278" r:id="rId44"/>
    <p:sldId id="408" r:id="rId45"/>
    <p:sldId id="409" r:id="rId46"/>
    <p:sldId id="410" r:id="rId47"/>
    <p:sldId id="297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279" r:id="rId58"/>
    <p:sldId id="308" r:id="rId59"/>
    <p:sldId id="309" r:id="rId60"/>
    <p:sldId id="320" r:id="rId61"/>
    <p:sldId id="321" r:id="rId62"/>
    <p:sldId id="365" r:id="rId63"/>
    <p:sldId id="393" r:id="rId64"/>
    <p:sldId id="394" r:id="rId65"/>
    <p:sldId id="395" r:id="rId66"/>
    <p:sldId id="345" r:id="rId67"/>
    <p:sldId id="383" r:id="rId68"/>
    <p:sldId id="347" r:id="rId69"/>
    <p:sldId id="400" r:id="rId70"/>
    <p:sldId id="338" r:id="rId71"/>
    <p:sldId id="342" r:id="rId72"/>
    <p:sldId id="343" r:id="rId73"/>
    <p:sldId id="366" r:id="rId74"/>
    <p:sldId id="382" r:id="rId75"/>
    <p:sldId id="364" r:id="rId76"/>
    <p:sldId id="386" r:id="rId77"/>
    <p:sldId id="402" r:id="rId78"/>
    <p:sldId id="403" r:id="rId79"/>
    <p:sldId id="401" r:id="rId80"/>
    <p:sldId id="404" r:id="rId81"/>
    <p:sldId id="367" r:id="rId82"/>
    <p:sldId id="323" r:id="rId83"/>
    <p:sldId id="324" r:id="rId84"/>
    <p:sldId id="325" r:id="rId85"/>
    <p:sldId id="326" r:id="rId86"/>
    <p:sldId id="354" r:id="rId87"/>
    <p:sldId id="351" r:id="rId88"/>
  </p:sldIdLst>
  <p:sldSz cx="9144000" cy="5143500" type="screen16x9"/>
  <p:notesSz cx="6858000" cy="9144000"/>
  <p:embeddedFontLst>
    <p:embeddedFont>
      <p:font typeface="Nunito" pitchFamily="2" charset="77"/>
      <p:regular r:id="rId90"/>
      <p:bold r:id="rId91"/>
    </p:embeddedFont>
    <p:embeddedFont>
      <p:font typeface="Source Sans Pro" panose="020B0503030403020204" pitchFamily="3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650"/>
    <a:srgbClr val="9A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99DCD0-A77B-1AF1-F7DB-6609B5FAA4B8}" v="17" dt="2024-09-05T13:23:03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4"/>
    <p:restoredTop sz="90576"/>
  </p:normalViewPr>
  <p:slideViewPr>
    <p:cSldViewPr snapToGrid="0">
      <p:cViewPr varScale="1">
        <p:scale>
          <a:sx n="145" d="100"/>
          <a:sy n="145" d="100"/>
        </p:scale>
        <p:origin x="41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FEFB878-0155-746C-AD6D-6705223D2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>
            <a:extLst>
              <a:ext uri="{FF2B5EF4-FFF2-40B4-BE49-F238E27FC236}">
                <a16:creationId xmlns:a16="http://schemas.microsoft.com/office/drawing/2014/main" id="{CC18ED18-F570-C8C2-ED02-AE80EBCC9F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>
            <a:extLst>
              <a:ext uri="{FF2B5EF4-FFF2-40B4-BE49-F238E27FC236}">
                <a16:creationId xmlns:a16="http://schemas.microsoft.com/office/drawing/2014/main" id="{16DBADB5-FEA5-3762-B31F-86B4E102D8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58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B4CC776-1C6D-0B7D-1757-F01E5C599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>
            <a:extLst>
              <a:ext uri="{FF2B5EF4-FFF2-40B4-BE49-F238E27FC236}">
                <a16:creationId xmlns:a16="http://schemas.microsoft.com/office/drawing/2014/main" id="{20465F1B-05B0-9ADC-13F4-4C5273B813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>
            <a:extLst>
              <a:ext uri="{FF2B5EF4-FFF2-40B4-BE49-F238E27FC236}">
                <a16:creationId xmlns:a16="http://schemas.microsoft.com/office/drawing/2014/main" id="{6EFEB9D4-3C8A-814E-A14B-9C0CB747B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220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083b458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7083b458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3852a709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3852a709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3852a709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3852a709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03852a709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03852a709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3852a709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3852a709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3852a709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3852a709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EDB4883F-DCDD-9BF2-19BB-347117E08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>
            <a:extLst>
              <a:ext uri="{FF2B5EF4-FFF2-40B4-BE49-F238E27FC236}">
                <a16:creationId xmlns:a16="http://schemas.microsoft.com/office/drawing/2014/main" id="{EC2354D3-958A-3032-A674-CF8FC2F21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>
            <a:extLst>
              <a:ext uri="{FF2B5EF4-FFF2-40B4-BE49-F238E27FC236}">
                <a16:creationId xmlns:a16="http://schemas.microsoft.com/office/drawing/2014/main" id="{670B69D2-5E5C-61AC-1120-280C3395BB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61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AE047188-EDB4-46A9-7567-7706C3229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3489849a2_0_68:notes">
            <a:extLst>
              <a:ext uri="{FF2B5EF4-FFF2-40B4-BE49-F238E27FC236}">
                <a16:creationId xmlns:a16="http://schemas.microsoft.com/office/drawing/2014/main" id="{FBD290FB-4381-405F-8195-A412CB486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3489849a2_0_68:notes">
            <a:extLst>
              <a:ext uri="{FF2B5EF4-FFF2-40B4-BE49-F238E27FC236}">
                <a16:creationId xmlns:a16="http://schemas.microsoft.com/office/drawing/2014/main" id="{352A1E9B-9507-15BC-30AC-9910BD6D08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58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7083b4585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87083b4585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7083b458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7083b458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>
          <a:extLst>
            <a:ext uri="{FF2B5EF4-FFF2-40B4-BE49-F238E27FC236}">
              <a16:creationId xmlns:a16="http://schemas.microsoft.com/office/drawing/2014/main" id="{77261846-D66B-2164-C058-EF9A3B48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7083b4585_0_564:notes">
            <a:extLst>
              <a:ext uri="{FF2B5EF4-FFF2-40B4-BE49-F238E27FC236}">
                <a16:creationId xmlns:a16="http://schemas.microsoft.com/office/drawing/2014/main" id="{DED32621-BD95-FCCB-1222-58A7300CE6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7083b4585_0_564:notes">
            <a:extLst>
              <a:ext uri="{FF2B5EF4-FFF2-40B4-BE49-F238E27FC236}">
                <a16:creationId xmlns:a16="http://schemas.microsoft.com/office/drawing/2014/main" id="{53E2A1C6-1332-A81F-0D6D-1B9777D86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18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1CC65A5A-363B-0366-4926-CE376E73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>
            <a:extLst>
              <a:ext uri="{FF2B5EF4-FFF2-40B4-BE49-F238E27FC236}">
                <a16:creationId xmlns:a16="http://schemas.microsoft.com/office/drawing/2014/main" id="{EE87E5E1-3BF0-D288-2303-153392868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>
            <a:extLst>
              <a:ext uri="{FF2B5EF4-FFF2-40B4-BE49-F238E27FC236}">
                <a16:creationId xmlns:a16="http://schemas.microsoft.com/office/drawing/2014/main" id="{81CDA55F-4BB8-10EE-E964-005CE8C0C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869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3B526842-4932-7AEB-226B-FD48AFA6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>
            <a:extLst>
              <a:ext uri="{FF2B5EF4-FFF2-40B4-BE49-F238E27FC236}">
                <a16:creationId xmlns:a16="http://schemas.microsoft.com/office/drawing/2014/main" id="{0574387B-D696-9691-1A17-62705EFE41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>
            <a:extLst>
              <a:ext uri="{FF2B5EF4-FFF2-40B4-BE49-F238E27FC236}">
                <a16:creationId xmlns:a16="http://schemas.microsoft.com/office/drawing/2014/main" id="{76BA6627-A7CA-8CFA-678E-7F864367A1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51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69FE5972-CAAB-37BE-1575-29522C910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D52A4B20-7443-C125-CDED-AE82CC8EF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3E5DF126-3B36-3408-9A27-A4B0A14DA1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37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6CB7375C-2747-DE32-1CB5-D0738C24C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9142E913-CD2F-AB6C-2C4C-30E03A81A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09586F7B-8D3F-B8D0-7391-7153A14EA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273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211407C4-CAEE-C824-AA75-6A10DFF87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4EB3E8E2-5952-68D4-9C21-92701D0F87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5E709931-29D2-DD49-1633-7468CD2F8A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556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37F3C3D2-75A8-04FB-CE33-9EF2D321C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6AC0E299-E6D0-CE23-F8B4-5426533CD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6608AABF-A310-6140-F9C1-A4338D2D58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75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EDC131B2-3CC6-44EA-AD32-3C58F263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4A964DC8-4D4A-4ED5-010A-C410AEE665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8DAF918F-2FF8-51DE-7DFC-345BB4219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840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3489849a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3489849a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8DF42A60-A24E-5070-A564-1C2DA6351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63B867A6-46F8-DCBF-CB7D-95DC7EBC2E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C0D59948-3570-9E1C-A58B-8C5F45A96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99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2015D53B-0D78-7791-7806-B456F781D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B661BAED-4846-643F-5F27-61DBD4E07F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001978DC-5706-FAB6-43C0-F4B9EEBFF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825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49E2C462-50F0-8551-016C-739A38FA7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E24F651E-56DC-A986-EB3F-0020194E5B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5DB79BB3-919E-1A3C-C090-ADD2FB5449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758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094F23E5-C869-D835-D9B4-32DB62D9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4551B593-66DF-0167-47E0-994B5E926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3DA136A0-F776-2524-B6FF-5EE21C959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39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D4FF3828-1E41-914C-C8EA-C00BB333E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>
            <a:extLst>
              <a:ext uri="{FF2B5EF4-FFF2-40B4-BE49-F238E27FC236}">
                <a16:creationId xmlns:a16="http://schemas.microsoft.com/office/drawing/2014/main" id="{DE26E94F-2E34-64E3-13A2-2ACD46201F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>
            <a:extLst>
              <a:ext uri="{FF2B5EF4-FFF2-40B4-BE49-F238E27FC236}">
                <a16:creationId xmlns:a16="http://schemas.microsoft.com/office/drawing/2014/main" id="{9DC4DB5F-5627-504D-254F-0667D331A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446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F76090A-B722-03E1-8124-858880F48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>
            <a:extLst>
              <a:ext uri="{FF2B5EF4-FFF2-40B4-BE49-F238E27FC236}">
                <a16:creationId xmlns:a16="http://schemas.microsoft.com/office/drawing/2014/main" id="{1A145DE0-5F8E-C79B-DB8D-FD26C3C0AE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>
            <a:extLst>
              <a:ext uri="{FF2B5EF4-FFF2-40B4-BE49-F238E27FC236}">
                <a16:creationId xmlns:a16="http://schemas.microsoft.com/office/drawing/2014/main" id="{300FB8AC-7471-A07F-5EC9-1801748EB5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873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D1BE17E8-A58F-D0AC-EC73-9CF465B2D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>
            <a:extLst>
              <a:ext uri="{FF2B5EF4-FFF2-40B4-BE49-F238E27FC236}">
                <a16:creationId xmlns:a16="http://schemas.microsoft.com/office/drawing/2014/main" id="{CA60821A-4A82-34FC-1FC1-C153EE6A0A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>
            <a:extLst>
              <a:ext uri="{FF2B5EF4-FFF2-40B4-BE49-F238E27FC236}">
                <a16:creationId xmlns:a16="http://schemas.microsoft.com/office/drawing/2014/main" id="{DE3A07A3-0651-B463-8D78-75CC2B4067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858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3852a709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3852a709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51D3818C-2C28-2C6D-3C09-5DB1920DD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>
            <a:extLst>
              <a:ext uri="{FF2B5EF4-FFF2-40B4-BE49-F238E27FC236}">
                <a16:creationId xmlns:a16="http://schemas.microsoft.com/office/drawing/2014/main" id="{68644E12-BA7A-AD08-A7E6-6378651BEE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>
            <a:extLst>
              <a:ext uri="{FF2B5EF4-FFF2-40B4-BE49-F238E27FC236}">
                <a16:creationId xmlns:a16="http://schemas.microsoft.com/office/drawing/2014/main" id="{16D6E127-CB8D-577E-6CF9-F1AFFBCC8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8976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778D8BED-9214-29D6-3CB0-131024BFA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>
            <a:extLst>
              <a:ext uri="{FF2B5EF4-FFF2-40B4-BE49-F238E27FC236}">
                <a16:creationId xmlns:a16="http://schemas.microsoft.com/office/drawing/2014/main" id="{70C306CC-16D1-314D-FDF6-14F9D562F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>
            <a:extLst>
              <a:ext uri="{FF2B5EF4-FFF2-40B4-BE49-F238E27FC236}">
                <a16:creationId xmlns:a16="http://schemas.microsoft.com/office/drawing/2014/main" id="{6D37A719-B5AF-61AA-D1C9-B3AFFDD549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46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7083b458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7083b458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19F20AA0-14F4-6995-C0F6-BBA0770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7083b4585_0_470:notes">
            <a:extLst>
              <a:ext uri="{FF2B5EF4-FFF2-40B4-BE49-F238E27FC236}">
                <a16:creationId xmlns:a16="http://schemas.microsoft.com/office/drawing/2014/main" id="{A59CDB3D-12F2-6186-4A57-032A5C943B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7083b4585_0_470:notes">
            <a:extLst>
              <a:ext uri="{FF2B5EF4-FFF2-40B4-BE49-F238E27FC236}">
                <a16:creationId xmlns:a16="http://schemas.microsoft.com/office/drawing/2014/main" id="{E0D78426-264B-3DD1-BF73-59986CC1C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32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64736D47-F525-6A9D-346C-E9A322A6C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7083b4585_0_470:notes">
            <a:extLst>
              <a:ext uri="{FF2B5EF4-FFF2-40B4-BE49-F238E27FC236}">
                <a16:creationId xmlns:a16="http://schemas.microsoft.com/office/drawing/2014/main" id="{FE57A7D9-8DED-7771-FE46-0C445680B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7083b4585_0_470:notes">
            <a:extLst>
              <a:ext uri="{FF2B5EF4-FFF2-40B4-BE49-F238E27FC236}">
                <a16:creationId xmlns:a16="http://schemas.microsoft.com/office/drawing/2014/main" id="{FFE337AE-36B0-BE73-05DE-6B90E2425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0989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>
          <a:extLst>
            <a:ext uri="{FF2B5EF4-FFF2-40B4-BE49-F238E27FC236}">
              <a16:creationId xmlns:a16="http://schemas.microsoft.com/office/drawing/2014/main" id="{F47D63C3-3CC4-B748-6586-91E60FC23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083b4585_0_668:notes">
            <a:extLst>
              <a:ext uri="{FF2B5EF4-FFF2-40B4-BE49-F238E27FC236}">
                <a16:creationId xmlns:a16="http://schemas.microsoft.com/office/drawing/2014/main" id="{7A8E1385-026C-4049-2D5A-3F6BF11DB4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7083b4585_0_668:notes">
            <a:extLst>
              <a:ext uri="{FF2B5EF4-FFF2-40B4-BE49-F238E27FC236}">
                <a16:creationId xmlns:a16="http://schemas.microsoft.com/office/drawing/2014/main" id="{E6B14C09-C914-A07B-C51D-7D970B0250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5021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>
          <a:extLst>
            <a:ext uri="{FF2B5EF4-FFF2-40B4-BE49-F238E27FC236}">
              <a16:creationId xmlns:a16="http://schemas.microsoft.com/office/drawing/2014/main" id="{0B77D082-F84F-0CE6-85C0-1DEFF6B4B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083b4585_0_668:notes">
            <a:extLst>
              <a:ext uri="{FF2B5EF4-FFF2-40B4-BE49-F238E27FC236}">
                <a16:creationId xmlns:a16="http://schemas.microsoft.com/office/drawing/2014/main" id="{1F69397E-DB20-BCD0-AD39-B03EB9BC62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7083b4585_0_668:notes">
            <a:extLst>
              <a:ext uri="{FF2B5EF4-FFF2-40B4-BE49-F238E27FC236}">
                <a16:creationId xmlns:a16="http://schemas.microsoft.com/office/drawing/2014/main" id="{BF4A8F12-38B4-A204-F36E-8E492D9861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1717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>
          <a:extLst>
            <a:ext uri="{FF2B5EF4-FFF2-40B4-BE49-F238E27FC236}">
              <a16:creationId xmlns:a16="http://schemas.microsoft.com/office/drawing/2014/main" id="{CA5EF1EA-B909-91B7-14B8-9D51FD65C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083b4585_0_668:notes">
            <a:extLst>
              <a:ext uri="{FF2B5EF4-FFF2-40B4-BE49-F238E27FC236}">
                <a16:creationId xmlns:a16="http://schemas.microsoft.com/office/drawing/2014/main" id="{71F73440-8F5C-0E8C-97D7-335C1E98A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7083b4585_0_668:notes">
            <a:extLst>
              <a:ext uri="{FF2B5EF4-FFF2-40B4-BE49-F238E27FC236}">
                <a16:creationId xmlns:a16="http://schemas.microsoft.com/office/drawing/2014/main" id="{22A87A82-CF2E-CA6E-9E45-D7C0DD444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8968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083b4585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7083b4585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87083b4585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87083b4585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7083b4585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87083b4585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7083b458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7083b458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87083b4585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87083b4585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87083b4585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87083b4585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7083b458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7083b4585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083b4585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7083b4585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87083b4585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87083b4585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87083b4585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87083b4585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083b4585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7083b4585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7083b4585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7083b4585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87083b4585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87083b4585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87083b4585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87083b4585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7083b4585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87083b4585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87083b4585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87083b4585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26C9B222-E301-AC7C-6503-EF92A33C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A15DC695-9136-30D9-22C2-C1F5C6EA13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A3A99453-E961-2932-D5CF-E55FE76A3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0301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>
          <a:extLst>
            <a:ext uri="{FF2B5EF4-FFF2-40B4-BE49-F238E27FC236}">
              <a16:creationId xmlns:a16="http://schemas.microsoft.com/office/drawing/2014/main" id="{F84C7330-A439-DF2C-E98D-69990AA01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>
            <a:extLst>
              <a:ext uri="{FF2B5EF4-FFF2-40B4-BE49-F238E27FC236}">
                <a16:creationId xmlns:a16="http://schemas.microsoft.com/office/drawing/2014/main" id="{9CB0C66C-C383-4519-0FDA-1662AF408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>
            <a:extLst>
              <a:ext uri="{FF2B5EF4-FFF2-40B4-BE49-F238E27FC236}">
                <a16:creationId xmlns:a16="http://schemas.microsoft.com/office/drawing/2014/main" id="{9A5FBBD4-8D7E-C1C0-21B4-DE528F78E2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4653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>
          <a:extLst>
            <a:ext uri="{FF2B5EF4-FFF2-40B4-BE49-F238E27FC236}">
              <a16:creationId xmlns:a16="http://schemas.microsoft.com/office/drawing/2014/main" id="{38E0DFA4-5582-F0EE-9A4F-FF67E8DD0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>
            <a:extLst>
              <a:ext uri="{FF2B5EF4-FFF2-40B4-BE49-F238E27FC236}">
                <a16:creationId xmlns:a16="http://schemas.microsoft.com/office/drawing/2014/main" id="{93CA9B43-007F-1E53-A334-4EDC0D53C2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>
            <a:extLst>
              <a:ext uri="{FF2B5EF4-FFF2-40B4-BE49-F238E27FC236}">
                <a16:creationId xmlns:a16="http://schemas.microsoft.com/office/drawing/2014/main" id="{55E87001-AB90-8DB8-0918-6D68292B4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2690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>
          <a:extLst>
            <a:ext uri="{FF2B5EF4-FFF2-40B4-BE49-F238E27FC236}">
              <a16:creationId xmlns:a16="http://schemas.microsoft.com/office/drawing/2014/main" id="{F9F78A40-AB5E-758D-257A-EA2802914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>
            <a:extLst>
              <a:ext uri="{FF2B5EF4-FFF2-40B4-BE49-F238E27FC236}">
                <a16:creationId xmlns:a16="http://schemas.microsoft.com/office/drawing/2014/main" id="{E594B8C3-533C-3F9F-516A-5D0549989A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>
            <a:extLst>
              <a:ext uri="{FF2B5EF4-FFF2-40B4-BE49-F238E27FC236}">
                <a16:creationId xmlns:a16="http://schemas.microsoft.com/office/drawing/2014/main" id="{1A80E2D5-6AF4-8518-A863-E15E9DE3D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Reinforcement learning from human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Proximal Policy Optimization (PPO)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Direct </a:t>
            </a:r>
            <a:r>
              <a:rPr lang="nl-NL" dirty="0" err="1"/>
              <a:t>Preference</a:t>
            </a:r>
            <a:r>
              <a:rPr lang="nl-NL" dirty="0"/>
              <a:t> </a:t>
            </a:r>
            <a:r>
              <a:rPr lang="nl-NL" dirty="0" err="1"/>
              <a:t>Optimization</a:t>
            </a:r>
            <a:r>
              <a:rPr lang="nl-NL" dirty="0"/>
              <a:t> (DPO)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49630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041ee5178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041ee5178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83AD4292-C362-1EC2-A810-E41DD0457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083b4585_0_604:notes">
            <a:extLst>
              <a:ext uri="{FF2B5EF4-FFF2-40B4-BE49-F238E27FC236}">
                <a16:creationId xmlns:a16="http://schemas.microsoft.com/office/drawing/2014/main" id="{49F8C005-813C-B46F-A18F-DE8ED8990B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7083b4585_0_604:notes">
            <a:extLst>
              <a:ext uri="{FF2B5EF4-FFF2-40B4-BE49-F238E27FC236}">
                <a16:creationId xmlns:a16="http://schemas.microsoft.com/office/drawing/2014/main" id="{65F6839C-AD74-7354-C676-5564E21E3F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5408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041ee5178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041ee5178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>
          <a:extLst>
            <a:ext uri="{FF2B5EF4-FFF2-40B4-BE49-F238E27FC236}">
              <a16:creationId xmlns:a16="http://schemas.microsoft.com/office/drawing/2014/main" id="{D70C86CF-B406-2E2D-B8E3-485161F7D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041ee51782_0_263:notes">
            <a:extLst>
              <a:ext uri="{FF2B5EF4-FFF2-40B4-BE49-F238E27FC236}">
                <a16:creationId xmlns:a16="http://schemas.microsoft.com/office/drawing/2014/main" id="{B54A65FC-096F-D990-0C25-379797814B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041ee51782_0_263:notes">
            <a:extLst>
              <a:ext uri="{FF2B5EF4-FFF2-40B4-BE49-F238E27FC236}">
                <a16:creationId xmlns:a16="http://schemas.microsoft.com/office/drawing/2014/main" id="{65E735F3-1F1F-B2E7-13F9-5F824988FF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572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3489849a2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3489849a2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87083b4585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87083b4585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87083b4585_0_1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87083b4585_0_1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87083b4585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87083b4585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>
          <a:extLst>
            <a:ext uri="{FF2B5EF4-FFF2-40B4-BE49-F238E27FC236}">
              <a16:creationId xmlns:a16="http://schemas.microsoft.com/office/drawing/2014/main" id="{4575B04F-BA7A-A095-BFCC-E1C992670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041ee51782_0_127:notes">
            <a:extLst>
              <a:ext uri="{FF2B5EF4-FFF2-40B4-BE49-F238E27FC236}">
                <a16:creationId xmlns:a16="http://schemas.microsoft.com/office/drawing/2014/main" id="{2DE0A739-9FA5-B404-29CB-E212CAFDA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041ee51782_0_127:notes">
            <a:extLst>
              <a:ext uri="{FF2B5EF4-FFF2-40B4-BE49-F238E27FC236}">
                <a16:creationId xmlns:a16="http://schemas.microsoft.com/office/drawing/2014/main" id="{19F857AC-1591-BA44-35F7-552BAECE1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1511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A2C56982-D745-B317-E32C-E2EAE468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932A4F42-72F9-0CEF-B454-5253E5E4A8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6BAE2973-31D1-1FF5-EDAB-7BFF2DDE3C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8540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93F8425A-6410-E9EC-E6B5-B963B5433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F03E8ED2-BD53-B215-DA4E-D4F6DB15C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08EFB021-DB6A-7FAC-C484-07971DCCD1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2736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F6F69EF3-2BA5-C4FE-C2B3-084D1771E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A607A1B3-50F1-E3EC-2A10-2FAE86DAF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2DA4C8D5-A129-872F-D7D0-5223E751F0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4546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872A4833-E960-F728-BE78-0D393008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B347D49D-2E6D-3E76-678E-62E195CBF9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20CCC93E-5413-5286-C373-E7CE57AD8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0927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8E94305C-365C-441E-30AF-88085A4A9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31287174-8641-D78A-382B-23389FC33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B155A4FF-4A6A-07C2-A565-C68E875624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4356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B99C4C72-84CD-A6B4-9D93-6C11DCFC1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1F2B1B2C-F7C5-D642-516F-5296192110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A4ADC2EA-234E-1B71-9A48-AD10F1FF10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647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162FB5A8-DF36-07DC-C3B5-BEE52CD2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3489849a2_0_199:notes">
            <a:extLst>
              <a:ext uri="{FF2B5EF4-FFF2-40B4-BE49-F238E27FC236}">
                <a16:creationId xmlns:a16="http://schemas.microsoft.com/office/drawing/2014/main" id="{13D1B076-EDA2-AE97-CE65-5AC0DFD8B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3489849a2_0_199:notes">
            <a:extLst>
              <a:ext uri="{FF2B5EF4-FFF2-40B4-BE49-F238E27FC236}">
                <a16:creationId xmlns:a16="http://schemas.microsoft.com/office/drawing/2014/main" id="{D71CC927-2E9F-4BE3-3C89-780536898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2341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C8C6040F-DAB8-611B-69A4-3C8EA4E6D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90B2ABDC-98FD-3603-A6D3-2065DBAE63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B09953D2-5DC2-010D-784B-C4F2DB4CE8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Low rank -&gt; redundant rows or columns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Smaller r -&gt; faster/less parameters, reduced generalizability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63359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>
          <a:extLst>
            <a:ext uri="{FF2B5EF4-FFF2-40B4-BE49-F238E27FC236}">
              <a16:creationId xmlns:a16="http://schemas.microsoft.com/office/drawing/2014/main" id="{C501AA04-377B-15C0-EEA8-05D97024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>
            <a:extLst>
              <a:ext uri="{FF2B5EF4-FFF2-40B4-BE49-F238E27FC236}">
                <a16:creationId xmlns:a16="http://schemas.microsoft.com/office/drawing/2014/main" id="{A2A647F8-2799-899E-8A19-F3C132966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>
            <a:extLst>
              <a:ext uri="{FF2B5EF4-FFF2-40B4-BE49-F238E27FC236}">
                <a16:creationId xmlns:a16="http://schemas.microsoft.com/office/drawing/2014/main" id="{C3CC1640-7CF7-4CA2-C786-213A6475A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002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87083b4585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87083b4585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0782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7083b4585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7083b4585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714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87083b4585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87083b4585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244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87083b4585_0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87083b4585_0_1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4209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>
          <a:extLst>
            <a:ext uri="{FF2B5EF4-FFF2-40B4-BE49-F238E27FC236}">
              <a16:creationId xmlns:a16="http://schemas.microsoft.com/office/drawing/2014/main" id="{9FE0C92B-43EE-41C6-588A-1AF7962A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>
            <a:extLst>
              <a:ext uri="{FF2B5EF4-FFF2-40B4-BE49-F238E27FC236}">
                <a16:creationId xmlns:a16="http://schemas.microsoft.com/office/drawing/2014/main" id="{C80001BC-62D8-7A47-8BF0-72CA5908F7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>
            <a:extLst>
              <a:ext uri="{FF2B5EF4-FFF2-40B4-BE49-F238E27FC236}">
                <a16:creationId xmlns:a16="http://schemas.microsoft.com/office/drawing/2014/main" id="{76A79454-9CBA-E2A7-922C-0304B4B25A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7321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6-24-attentio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n-example-of-the-self-attention-mechanism-following-long-distance-dependency-in-the_fig1_350714675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lilianweng.github.io/posts/2018-06-24-atten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lammar.github.io/illustrated-transformer/" TargetMode="Externa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lammar.github.io/illustrated-transformer/" TargetMode="Externa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lammar.github.io/illustrated-transformer/" TargetMode="Externa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3.02155" TargetMode="External"/><Relationship Id="rId5" Type="http://schemas.openxmlformats.org/officeDocument/2006/relationships/hyperlink" Target="https://medium.com/@eordaxd/fine-tuning-vs-pre-training-651d05186faf" TargetMode="Externa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lianweng.github.io/posts/2018-06-24-attention/" TargetMode="External"/><Relationship Id="rId5" Type="http://schemas.openxmlformats.org/officeDocument/2006/relationships/hyperlink" Target="https://lifearchitect.ai/models/" TargetMode="External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medium.com/@eordaxd/fine-tuning-vs-pre-training-651d05186fa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lightning.ai/pages/community/article/lora-llm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ghtning.ai/pages/community/article/lora-llm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ghtning.ai/pages/community/article/lora-llm/" TargetMode="Externa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ghtning.ai/pages/community/article/lora-llm/" TargetMode="External"/><Relationship Id="rId4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rvicedesk.surf.nl/wiki/display/WIKI/LLM+finetuning+on+Snellius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0" y="1750389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  <a:latin typeface="Nunito" pitchFamily="2" charset="77"/>
              </a:rPr>
              <a:t>Natural language 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  <a:latin typeface="Nunito" pitchFamily="2" charset="77"/>
              </a:rPr>
              <a:t>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  <a:latin typeface="Nunito" pitchFamily="2" charset="77"/>
              </a:rPr>
              <a:t>language modelling</a:t>
            </a:r>
            <a:endParaRPr sz="3000" b="1" dirty="0">
              <a:solidFill>
                <a:srgbClr val="A9145E"/>
              </a:solidFill>
              <a:latin typeface="Nunito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9" name="Google Shape;59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6" name="Google Shape;66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96;p102">
            <a:extLst>
              <a:ext uri="{FF2B5EF4-FFF2-40B4-BE49-F238E27FC236}">
                <a16:creationId xmlns:a16="http://schemas.microsoft.com/office/drawing/2014/main" id="{49068D6F-902B-36F7-885D-A85394C9B463}"/>
              </a:ext>
            </a:extLst>
          </p:cNvPr>
          <p:cNvSpPr txBox="1"/>
          <p:nvPr/>
        </p:nvSpPr>
        <p:spPr>
          <a:xfrm>
            <a:off x="160500" y="4742400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 dirty="0">
              <a:solidFill>
                <a:srgbClr val="A9145E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FDE6A6FB-B50A-BB10-92A3-5C5EF8E9C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>
            <a:extLst>
              <a:ext uri="{FF2B5EF4-FFF2-40B4-BE49-F238E27FC236}">
                <a16:creationId xmlns:a16="http://schemas.microsoft.com/office/drawing/2014/main" id="{D3883529-AB06-49B7-DF55-F9F3C270A3B5}"/>
              </a:ext>
            </a:extLst>
          </p:cNvPr>
          <p:cNvSpPr/>
          <p:nvPr/>
        </p:nvSpPr>
        <p:spPr>
          <a:xfrm>
            <a:off x="-59225" y="126198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>
            <a:extLst>
              <a:ext uri="{FF2B5EF4-FFF2-40B4-BE49-F238E27FC236}">
                <a16:creationId xmlns:a16="http://schemas.microsoft.com/office/drawing/2014/main" id="{76C7E574-634A-DD1E-5302-FB38FB9B96BD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>
            <a:extLst>
              <a:ext uri="{FF2B5EF4-FFF2-40B4-BE49-F238E27FC236}">
                <a16:creationId xmlns:a16="http://schemas.microsoft.com/office/drawing/2014/main" id="{402FD1E2-B232-A235-7942-AC0CBD0FF5EA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to model language?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72" name="Google Shape;172;p21">
            <a:extLst>
              <a:ext uri="{FF2B5EF4-FFF2-40B4-BE49-F238E27FC236}">
                <a16:creationId xmlns:a16="http://schemas.microsoft.com/office/drawing/2014/main" id="{ED91EE59-A636-1532-48B6-E0B6140CB0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63" y="2738748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>
            <a:extLst>
              <a:ext uri="{FF2B5EF4-FFF2-40B4-BE49-F238E27FC236}">
                <a16:creationId xmlns:a16="http://schemas.microsoft.com/office/drawing/2014/main" id="{9E5B4F5D-4D8C-8A6B-4034-6117B832F4E7}"/>
              </a:ext>
            </a:extLst>
          </p:cNvPr>
          <p:cNvSpPr/>
          <p:nvPr/>
        </p:nvSpPr>
        <p:spPr>
          <a:xfrm>
            <a:off x="1278404" y="1125319"/>
            <a:ext cx="7246933" cy="1200298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1">
            <a:extLst>
              <a:ext uri="{FF2B5EF4-FFF2-40B4-BE49-F238E27FC236}">
                <a16:creationId xmlns:a16="http://schemas.microsoft.com/office/drawing/2014/main" id="{20876A4F-CEFD-6205-BA9A-C7D2188648BC}"/>
              </a:ext>
            </a:extLst>
          </p:cNvPr>
          <p:cNvSpPr txBox="1"/>
          <p:nvPr/>
        </p:nvSpPr>
        <p:spPr>
          <a:xfrm>
            <a:off x="1577129" y="1125319"/>
            <a:ext cx="6948207" cy="208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Language model objective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endParaRPr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 the </a:t>
            </a:r>
            <a:r>
              <a:rPr lang="en-GB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probability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of the next symbol given the previous context by creating a probability distribution over language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Language models like ChatGPT model language </a:t>
            </a:r>
            <a:r>
              <a:rPr lang="en-GB" sz="1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left to right: 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one word at a time</a:t>
            </a: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rtl="0" fontAlgn="base">
              <a:spcAft>
                <a:spcPts val="1000"/>
              </a:spcAft>
            </a:pPr>
            <a:endParaRPr lang="nl-NL" sz="1800" b="0" i="0" u="none" strike="noStrike" dirty="0">
              <a:solidFill>
                <a:srgbClr val="DF0C03"/>
              </a:solidFill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Google Shape;198;p23">
            <a:extLst>
              <a:ext uri="{FF2B5EF4-FFF2-40B4-BE49-F238E27FC236}">
                <a16:creationId xmlns:a16="http://schemas.microsoft.com/office/drawing/2014/main" id="{311FFB67-F7D8-0200-14F9-7253551AAC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02"/>
          <a:stretch/>
        </p:blipFill>
        <p:spPr>
          <a:xfrm>
            <a:off x="3267443" y="3376179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BE65FB5-6068-1382-2565-C2DD19A1286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B7FD826-1941-15AE-0921-7D4C40AD67E0}"/>
              </a:ext>
            </a:extLst>
          </p:cNvPr>
          <p:cNvSpPr txBox="1"/>
          <p:nvPr/>
        </p:nvSpPr>
        <p:spPr>
          <a:xfrm>
            <a:off x="1277585" y="14623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📊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C44C57D-2022-35B3-A848-4919BE275987}"/>
              </a:ext>
            </a:extLst>
          </p:cNvPr>
          <p:cNvSpPr txBox="1"/>
          <p:nvPr/>
        </p:nvSpPr>
        <p:spPr>
          <a:xfrm>
            <a:off x="1278403" y="19463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➡️</a:t>
            </a:r>
          </a:p>
        </p:txBody>
      </p:sp>
    </p:spTree>
    <p:extLst>
      <p:ext uri="{BB962C8B-B14F-4D97-AF65-F5344CB8AC3E}">
        <p14:creationId xmlns:p14="http://schemas.microsoft.com/office/powerpoint/2010/main" val="414987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47316DE-A3CE-B09D-09A3-9F186586A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>
            <a:extLst>
              <a:ext uri="{FF2B5EF4-FFF2-40B4-BE49-F238E27FC236}">
                <a16:creationId xmlns:a16="http://schemas.microsoft.com/office/drawing/2014/main" id="{5250A179-3AD6-6E02-9CC9-7568D84D9C0B}"/>
              </a:ext>
            </a:extLst>
          </p:cNvPr>
          <p:cNvSpPr/>
          <p:nvPr/>
        </p:nvSpPr>
        <p:spPr>
          <a:xfrm>
            <a:off x="-59225" y="126198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>
            <a:extLst>
              <a:ext uri="{FF2B5EF4-FFF2-40B4-BE49-F238E27FC236}">
                <a16:creationId xmlns:a16="http://schemas.microsoft.com/office/drawing/2014/main" id="{5E4B37DF-D552-C492-A0B7-4B37BF2CF065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>
            <a:extLst>
              <a:ext uri="{FF2B5EF4-FFF2-40B4-BE49-F238E27FC236}">
                <a16:creationId xmlns:a16="http://schemas.microsoft.com/office/drawing/2014/main" id="{8D73782B-023F-8B1C-1B84-1B76D80AED70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to model language?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72" name="Google Shape;172;p21">
            <a:extLst>
              <a:ext uri="{FF2B5EF4-FFF2-40B4-BE49-F238E27FC236}">
                <a16:creationId xmlns:a16="http://schemas.microsoft.com/office/drawing/2014/main" id="{CD85476C-09F5-07B3-3D8F-7D5062C996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63" y="2738748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>
            <a:extLst>
              <a:ext uri="{FF2B5EF4-FFF2-40B4-BE49-F238E27FC236}">
                <a16:creationId xmlns:a16="http://schemas.microsoft.com/office/drawing/2014/main" id="{8439D192-41B9-B918-3EF8-B1FCAE681188}"/>
              </a:ext>
            </a:extLst>
          </p:cNvPr>
          <p:cNvSpPr/>
          <p:nvPr/>
        </p:nvSpPr>
        <p:spPr>
          <a:xfrm>
            <a:off x="1278404" y="1125319"/>
            <a:ext cx="7246933" cy="1200298"/>
          </a:xfrm>
          <a:prstGeom prst="rect">
            <a:avLst/>
          </a:prstGeom>
          <a:solidFill>
            <a:srgbClr val="8816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>
            <a:extLst>
              <a:ext uri="{FF2B5EF4-FFF2-40B4-BE49-F238E27FC236}">
                <a16:creationId xmlns:a16="http://schemas.microsoft.com/office/drawing/2014/main" id="{E016610A-0583-2B88-EBC2-02D88CB41FAC}"/>
              </a:ext>
            </a:extLst>
          </p:cNvPr>
          <p:cNvSpPr txBox="1"/>
          <p:nvPr/>
        </p:nvSpPr>
        <p:spPr>
          <a:xfrm>
            <a:off x="1434517" y="1125319"/>
            <a:ext cx="709082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 CNNs for modelling language?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CNN</a:t>
            </a:r>
            <a:r>
              <a:rPr lang="en-GB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’s context size is small and does </a:t>
            </a:r>
            <a:r>
              <a:rPr lang="en-GB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not </a:t>
            </a:r>
            <a:r>
              <a:rPr lang="en-GB" sz="1600" b="1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remember</a:t>
            </a:r>
            <a:r>
              <a:rPr lang="en-GB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past context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very noisy and heavily (long-distance) context dependent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9BF1ED9-68F0-5C81-2C52-CE34D9566E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8;p23">
            <a:extLst>
              <a:ext uri="{FF2B5EF4-FFF2-40B4-BE49-F238E27FC236}">
                <a16:creationId xmlns:a16="http://schemas.microsoft.com/office/drawing/2014/main" id="{0294462C-84AB-E761-364C-A05EBA1555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7702"/>
          <a:stretch/>
        </p:blipFill>
        <p:spPr>
          <a:xfrm>
            <a:off x="3267443" y="3376179"/>
            <a:ext cx="4567874" cy="126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61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Neural representations</a:t>
            </a:r>
            <a:endParaRPr sz="36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 dirty="0">
              <a:solidFill>
                <a:srgbClr val="A9145E"/>
              </a:solidFill>
              <a:latin typeface="Nunito" pitchFamily="2" charset="77"/>
            </a:endParaRPr>
          </a:p>
        </p:txBody>
      </p:sp>
      <p:grpSp>
        <p:nvGrpSpPr>
          <p:cNvPr id="392" name="Google Shape;392;p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393" name="Google Shape;393;p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3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399" name="Google Shape;399;p3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4F36D915-8703-9999-7983-B9795F5909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412" name="Google Shape;412;p3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F6829354-831C-7CFB-76EE-A35851135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441" name="Google Shape;441;p4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0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vocabulary is the set of unique tokens in your language (dataset)</a:t>
            </a:r>
            <a:endParaRPr sz="11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46" name="Google Shape;446;p4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3086125" y="1270225"/>
            <a:ext cx="2823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7073262-5F11-242D-87B1-920130768E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2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 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vocabulary is the set of unique tokens in your language (dataset)</a:t>
            </a:r>
            <a:endParaRPr sz="11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80" name="Google Shape;480;p4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tuna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chicken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weird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human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488AB233-366E-02FF-6616-D0BDF99B81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3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 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vocabulary is the set of unique tokens in your language (dataset)</a:t>
            </a:r>
            <a:endParaRPr sz="11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tuna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chicken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weird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human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99" name="Google Shape;4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7DC13093-92DE-F656-BDD8-F467F76528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4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4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 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vocabulary is the set of unique tokens in your language (dataset)</a:t>
            </a:r>
            <a:endParaRPr sz="11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ate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tuna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chicken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weird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human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4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3A5278A0-0B7F-9501-9647-1CFDD0AB7F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-88700" y="-8160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576" name="Google Shape;576;p4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</a:t>
            </a:r>
            <a:r>
              <a:rPr lang="en-GB" b="1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discrete</a:t>
            </a:r>
            <a:r>
              <a:rPr lang="en-GB" dirty="0">
                <a:solidFill>
                  <a:srgbClr val="A64D7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b="1" dirty="0">
              <a:solidFill>
                <a:srgbClr val="A64D7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urce Sans Pro" panose="020B0503030403020204" pitchFamily="34" charset="0"/>
                <a:ea typeface="Source Sans Pro" panose="020B0503030403020204" pitchFamily="34" charset="0"/>
              </a:rPr>
              <a:t>A vocabulary is the set of unique tokens in your language (dataset)</a:t>
            </a:r>
            <a:endParaRPr sz="1100" b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80" name="Google Shape;580;p47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ate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tuna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chicken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weird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human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82" name="Google Shape;582;p47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83" name="Google Shape;5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7"/>
          <p:cNvSpPr txBox="1"/>
          <p:nvPr/>
        </p:nvSpPr>
        <p:spPr>
          <a:xfrm>
            <a:off x="7512750" y="12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Embedding</a:t>
            </a:r>
            <a:endParaRPr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87" name="Google Shape;58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256193" y="2872825"/>
            <a:ext cx="265685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Easy to </a:t>
            </a:r>
            <a:r>
              <a:rPr lang="en-GB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compose</a:t>
            </a: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easy to </a:t>
            </a:r>
            <a:r>
              <a:rPr lang="en-GB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vectorize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91" name="Google Shape;591;p47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92" name="Google Shape;59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F50B6256-CEE3-17A5-E55C-9D2EF629805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>
          <a:extLst>
            <a:ext uri="{FF2B5EF4-FFF2-40B4-BE49-F238E27FC236}">
              <a16:creationId xmlns:a16="http://schemas.microsoft.com/office/drawing/2014/main" id="{2D593B6E-80B8-E6E1-30F9-7A69BC985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9;p50">
            <a:extLst>
              <a:ext uri="{FF2B5EF4-FFF2-40B4-BE49-F238E27FC236}">
                <a16:creationId xmlns:a16="http://schemas.microsoft.com/office/drawing/2014/main" id="{8C24F839-2825-0D86-089F-F772F4C306FF}"/>
              </a:ext>
            </a:extLst>
          </p:cNvPr>
          <p:cNvSpPr/>
          <p:nvPr/>
        </p:nvSpPr>
        <p:spPr>
          <a:xfrm>
            <a:off x="291424" y="1981625"/>
            <a:ext cx="7476782" cy="1610576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7">
            <a:extLst>
              <a:ext uri="{FF2B5EF4-FFF2-40B4-BE49-F238E27FC236}">
                <a16:creationId xmlns:a16="http://schemas.microsoft.com/office/drawing/2014/main" id="{611D691F-EBDD-4249-5370-36DE2D9B1D3A}"/>
              </a:ext>
            </a:extLst>
          </p:cNvPr>
          <p:cNvSpPr/>
          <p:nvPr/>
        </p:nvSpPr>
        <p:spPr>
          <a:xfrm>
            <a:off x="-14575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>
            <a:extLst>
              <a:ext uri="{FF2B5EF4-FFF2-40B4-BE49-F238E27FC236}">
                <a16:creationId xmlns:a16="http://schemas.microsoft.com/office/drawing/2014/main" id="{059C7499-4DC8-E5BA-1B12-1F16801B2C66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576" name="Google Shape;576;p47">
            <a:extLst>
              <a:ext uri="{FF2B5EF4-FFF2-40B4-BE49-F238E27FC236}">
                <a16:creationId xmlns:a16="http://schemas.microsoft.com/office/drawing/2014/main" id="{921E7363-964F-867D-AEB3-958435962A6A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>
            <a:extLst>
              <a:ext uri="{FF2B5EF4-FFF2-40B4-BE49-F238E27FC236}">
                <a16:creationId xmlns:a16="http://schemas.microsoft.com/office/drawing/2014/main" id="{41EF2C2D-4374-5F4C-E7F9-3C64CF9D3858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7">
            <a:extLst>
              <a:ext uri="{FF2B5EF4-FFF2-40B4-BE49-F238E27FC236}">
                <a16:creationId xmlns:a16="http://schemas.microsoft.com/office/drawing/2014/main" id="{58A92903-215F-BCCF-C328-FF28A8EEB473}"/>
              </a:ext>
            </a:extLst>
          </p:cNvPr>
          <p:cNvSpPr txBox="1"/>
          <p:nvPr/>
        </p:nvSpPr>
        <p:spPr>
          <a:xfrm>
            <a:off x="291424" y="919811"/>
            <a:ext cx="7887841" cy="182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Most basic: one hot encoding     [0, 0, 1, 0, …., 0, 0]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❌ No meaningful distance between vectors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Word2Vec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 rtl="0">
              <a:spcAft>
                <a:spcPts val="1000"/>
              </a:spcAft>
            </a:pPr>
            <a:endParaRPr lang="nl-NL" b="0" i="0" u="none" strike="noStrike" dirty="0">
              <a:solidFill>
                <a:srgbClr val="DF0C0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39271E6A-2F83-1F27-B1C7-8F9BACA4D6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AD65810-7689-F762-EB2A-E3901BA2CA4F}"/>
              </a:ext>
            </a:extLst>
          </p:cNvPr>
          <p:cNvSpPr txBox="1"/>
          <p:nvPr/>
        </p:nvSpPr>
        <p:spPr>
          <a:xfrm>
            <a:off x="799304" y="2071378"/>
            <a:ext cx="646102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Aft>
                <a:spcPts val="1000"/>
              </a:spcAft>
            </a:pPr>
            <a:r>
              <a:rPr lang="nl-NL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istributional</a:t>
            </a:r>
            <a:r>
              <a:rPr lang="nl-NL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hypothesis</a:t>
            </a:r>
            <a:endParaRPr lang="nl-N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nl-NL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context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surrounding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a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given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word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provides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information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about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its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meaning</a:t>
            </a: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Words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are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similar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if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they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share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similar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contexts</a:t>
            </a:r>
            <a:r>
              <a:rPr lang="nl-NL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semantic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+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syntactic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endParaRPr lang="nl-NL" b="0" i="0" u="none" strike="noStrike" dirty="0">
              <a:solidFill>
                <a:srgbClr val="DF0C0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Semantic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similarity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≈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distributional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similarity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330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C895F686-7A34-3DC6-F5E1-9A6F5E21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>
            <a:extLst>
              <a:ext uri="{FF2B5EF4-FFF2-40B4-BE49-F238E27FC236}">
                <a16:creationId xmlns:a16="http://schemas.microsoft.com/office/drawing/2014/main" id="{7B11A092-D74E-9BA3-7C1E-0D94CAB3F469}"/>
              </a:ext>
            </a:extLst>
          </p:cNvPr>
          <p:cNvSpPr/>
          <p:nvPr/>
        </p:nvSpPr>
        <p:spPr>
          <a:xfrm>
            <a:off x="-59225" y="-35096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8" name="Google Shape;108;p16">
            <a:extLst>
              <a:ext uri="{FF2B5EF4-FFF2-40B4-BE49-F238E27FC236}">
                <a16:creationId xmlns:a16="http://schemas.microsoft.com/office/drawing/2014/main" id="{0113EBCD-0CB7-4EB7-63EB-D7F4C2541A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>
            <a:extLst>
              <a:ext uri="{FF2B5EF4-FFF2-40B4-BE49-F238E27FC236}">
                <a16:creationId xmlns:a16="http://schemas.microsoft.com/office/drawing/2014/main" id="{29616495-0180-7DE4-5C08-1FD77E88DBA2}"/>
              </a:ext>
            </a:extLst>
          </p:cNvPr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>
            <a:extLst>
              <a:ext uri="{FF2B5EF4-FFF2-40B4-BE49-F238E27FC236}">
                <a16:creationId xmlns:a16="http://schemas.microsoft.com/office/drawing/2014/main" id="{D80B9259-7357-1FF0-EAA1-51C50C8AC851}"/>
              </a:ext>
            </a:extLst>
          </p:cNvPr>
          <p:cNvSpPr txBox="1"/>
          <p:nvPr/>
        </p:nvSpPr>
        <p:spPr>
          <a:xfrm>
            <a:off x="-376891" y="220886"/>
            <a:ext cx="50958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lt1"/>
                </a:solidFill>
                <a:latin typeface="Nunito" pitchFamily="2" charset="77"/>
              </a:rPr>
              <a:t>Content</a:t>
            </a:r>
          </a:p>
        </p:txBody>
      </p:sp>
      <p:sp>
        <p:nvSpPr>
          <p:cNvPr id="111" name="Google Shape;111;p16">
            <a:extLst>
              <a:ext uri="{FF2B5EF4-FFF2-40B4-BE49-F238E27FC236}">
                <a16:creationId xmlns:a16="http://schemas.microsoft.com/office/drawing/2014/main" id="{7B319AE6-4D63-BD6D-2AE2-B69727965567}"/>
              </a:ext>
            </a:extLst>
          </p:cNvPr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>
            <a:extLst>
              <a:ext uri="{FF2B5EF4-FFF2-40B4-BE49-F238E27FC236}">
                <a16:creationId xmlns:a16="http://schemas.microsoft.com/office/drawing/2014/main" id="{DE89D8B4-DD1F-31C3-653C-44CCD690BDA0}"/>
              </a:ext>
            </a:extLst>
          </p:cNvPr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>
            <a:extLst>
              <a:ext uri="{FF2B5EF4-FFF2-40B4-BE49-F238E27FC236}">
                <a16:creationId xmlns:a16="http://schemas.microsoft.com/office/drawing/2014/main" id="{70F8E60F-E1B1-D7D5-2FF6-1056D631F54A}"/>
              </a:ext>
            </a:extLst>
          </p:cNvPr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14" name="Google Shape;114;p16">
            <a:extLst>
              <a:ext uri="{FF2B5EF4-FFF2-40B4-BE49-F238E27FC236}">
                <a16:creationId xmlns:a16="http://schemas.microsoft.com/office/drawing/2014/main" id="{86B08710-2B81-F86B-A3DE-AF4DB1DE153D}"/>
              </a:ext>
            </a:extLst>
          </p:cNvPr>
          <p:cNvSpPr txBox="1"/>
          <p:nvPr/>
        </p:nvSpPr>
        <p:spPr>
          <a:xfrm>
            <a:off x="169425" y="1715500"/>
            <a:ext cx="28188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How do we model:</a:t>
            </a:r>
          </a:p>
          <a:p>
            <a:pPr marL="285750" lvl="1" indent="-285750">
              <a:buFontTx/>
              <a:buChar char="-"/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Language</a:t>
            </a:r>
          </a:p>
          <a:p>
            <a:pPr marL="285750" lvl="1" indent="-285750">
              <a:buFontTx/>
              <a:buChar char="-"/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Words</a:t>
            </a:r>
          </a:p>
          <a:p>
            <a:pPr marL="285750" lvl="1" indent="-285750">
              <a:buFontTx/>
              <a:buChar char="-"/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Sequences</a:t>
            </a:r>
          </a:p>
          <a:p>
            <a:pPr marL="285750" lvl="1" indent="-285750">
              <a:buFontTx/>
              <a:buChar char="-"/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Context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Transformers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lt1"/>
                </a:solidFill>
                <a:latin typeface="Source Sans Pro" panose="020F0502020204030204" pitchFamily="34" charset="0"/>
                <a:cs typeface="Source Sans Pro" panose="020F0502020204030204" pitchFamily="34" charset="0"/>
              </a:rPr>
              <a:t>LLMs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>
              <a:solidFill>
                <a:schemeClr val="lt1"/>
              </a:solidFill>
              <a:latin typeface="Source Sans Pro" panose="020F0502020204030204" pitchFamily="34" charset="0"/>
              <a:cs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2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9" y="988776"/>
            <a:ext cx="5861195" cy="226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6E823373-D128-6E3A-FD1A-5792AF3F10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4;p47">
            <a:extLst>
              <a:ext uri="{FF2B5EF4-FFF2-40B4-BE49-F238E27FC236}">
                <a16:creationId xmlns:a16="http://schemas.microsoft.com/office/drawing/2014/main" id="{262091D6-29D5-84EF-25C3-0BF800511D07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"/>
          <p:cNvSpPr/>
          <p:nvPr/>
        </p:nvSpPr>
        <p:spPr>
          <a:xfrm>
            <a:off x="722758" y="3593528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0"/>
          <p:cNvSpPr txBox="1"/>
          <p:nvPr/>
        </p:nvSpPr>
        <p:spPr>
          <a:xfrm>
            <a:off x="825358" y="3666728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King - Man + Woman = Queen</a:t>
            </a:r>
            <a:endParaRPr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Each word has a numerical vector representation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learnt by a language model 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7E513D9B-82BA-5EF7-EBEB-9E34D5917A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08;p49">
            <a:extLst>
              <a:ext uri="{FF2B5EF4-FFF2-40B4-BE49-F238E27FC236}">
                <a16:creationId xmlns:a16="http://schemas.microsoft.com/office/drawing/2014/main" id="{9D619152-0C00-444B-76CB-E7189E6A7A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99" y="988776"/>
            <a:ext cx="5861195" cy="2266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4;p47">
            <a:extLst>
              <a:ext uri="{FF2B5EF4-FFF2-40B4-BE49-F238E27FC236}">
                <a16:creationId xmlns:a16="http://schemas.microsoft.com/office/drawing/2014/main" id="{B58B2196-17B5-1C5F-A491-A43495694976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>
          <a:extLst>
            <a:ext uri="{FF2B5EF4-FFF2-40B4-BE49-F238E27FC236}">
              <a16:creationId xmlns:a16="http://schemas.microsoft.com/office/drawing/2014/main" id="{9ED3C602-C894-F205-9523-473A39BF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BCB18A40-04E1-7D88-9200-A06B6E42E8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12735AF-D32F-9860-1AAC-F2EADA29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09" y="646150"/>
            <a:ext cx="7759817" cy="412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74;p47">
            <a:extLst>
              <a:ext uri="{FF2B5EF4-FFF2-40B4-BE49-F238E27FC236}">
                <a16:creationId xmlns:a16="http://schemas.microsoft.com/office/drawing/2014/main" id="{4CB4B68B-635A-5D7A-F885-F6723269CEE1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109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">
          <a:extLst>
            <a:ext uri="{FF2B5EF4-FFF2-40B4-BE49-F238E27FC236}">
              <a16:creationId xmlns:a16="http://schemas.microsoft.com/office/drawing/2014/main" id="{A9761C03-5CCE-3C0F-030A-32044F63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>
            <a:extLst>
              <a:ext uri="{FF2B5EF4-FFF2-40B4-BE49-F238E27FC236}">
                <a16:creationId xmlns:a16="http://schemas.microsoft.com/office/drawing/2014/main" id="{2B153AF5-C206-AF48-C5ED-C3B66B04EA8F}"/>
              </a:ext>
            </a:extLst>
          </p:cNvPr>
          <p:cNvSpPr/>
          <p:nvPr/>
        </p:nvSpPr>
        <p:spPr>
          <a:xfrm>
            <a:off x="-14575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>
            <a:extLst>
              <a:ext uri="{FF2B5EF4-FFF2-40B4-BE49-F238E27FC236}">
                <a16:creationId xmlns:a16="http://schemas.microsoft.com/office/drawing/2014/main" id="{676C98DA-53E8-B5B7-1B05-15205C2BE3B5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576" name="Google Shape;576;p47">
            <a:extLst>
              <a:ext uri="{FF2B5EF4-FFF2-40B4-BE49-F238E27FC236}">
                <a16:creationId xmlns:a16="http://schemas.microsoft.com/office/drawing/2014/main" id="{39845534-E103-9593-BBD1-B7CD2DD52B44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>
            <a:extLst>
              <a:ext uri="{FF2B5EF4-FFF2-40B4-BE49-F238E27FC236}">
                <a16:creationId xmlns:a16="http://schemas.microsoft.com/office/drawing/2014/main" id="{E567C024-E2C5-22EE-4DB4-8FD76C66DAA9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7">
            <a:extLst>
              <a:ext uri="{FF2B5EF4-FFF2-40B4-BE49-F238E27FC236}">
                <a16:creationId xmlns:a16="http://schemas.microsoft.com/office/drawing/2014/main" id="{AD53F528-19E1-CA05-B2EF-75B1DF2F6EDF}"/>
              </a:ext>
            </a:extLst>
          </p:cNvPr>
          <p:cNvSpPr txBox="1"/>
          <p:nvPr/>
        </p:nvSpPr>
        <p:spPr>
          <a:xfrm>
            <a:off x="291424" y="919811"/>
            <a:ext cx="610098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Context is important!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go to the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bank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transfer money.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go to the river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bank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a nice walk.</a:t>
            </a:r>
          </a:p>
          <a:p>
            <a:pPr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7B5191A1-9222-E854-4D38-59AED97384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63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">
          <a:extLst>
            <a:ext uri="{FF2B5EF4-FFF2-40B4-BE49-F238E27FC236}">
              <a16:creationId xmlns:a16="http://schemas.microsoft.com/office/drawing/2014/main" id="{E4DC6BF5-9B3C-A969-EC71-32D3C1603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>
            <a:extLst>
              <a:ext uri="{FF2B5EF4-FFF2-40B4-BE49-F238E27FC236}">
                <a16:creationId xmlns:a16="http://schemas.microsoft.com/office/drawing/2014/main" id="{2FAC9727-C4F8-0E6F-7B82-D02E556E4438}"/>
              </a:ext>
            </a:extLst>
          </p:cNvPr>
          <p:cNvSpPr/>
          <p:nvPr/>
        </p:nvSpPr>
        <p:spPr>
          <a:xfrm>
            <a:off x="-14575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>
            <a:extLst>
              <a:ext uri="{FF2B5EF4-FFF2-40B4-BE49-F238E27FC236}">
                <a16:creationId xmlns:a16="http://schemas.microsoft.com/office/drawing/2014/main" id="{6D9F04D3-34B7-12AD-E822-3A0AB8AE84D9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represent words?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576" name="Google Shape;576;p47">
            <a:extLst>
              <a:ext uri="{FF2B5EF4-FFF2-40B4-BE49-F238E27FC236}">
                <a16:creationId xmlns:a16="http://schemas.microsoft.com/office/drawing/2014/main" id="{31F20CDD-E76E-552C-7AD7-D2146F3816BA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>
            <a:extLst>
              <a:ext uri="{FF2B5EF4-FFF2-40B4-BE49-F238E27FC236}">
                <a16:creationId xmlns:a16="http://schemas.microsoft.com/office/drawing/2014/main" id="{0FFE40F7-C474-7E90-EB95-25DE7DEA263B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7">
            <a:extLst>
              <a:ext uri="{FF2B5EF4-FFF2-40B4-BE49-F238E27FC236}">
                <a16:creationId xmlns:a16="http://schemas.microsoft.com/office/drawing/2014/main" id="{BCC03206-7465-D736-DB04-999464CFC6C1}"/>
              </a:ext>
            </a:extLst>
          </p:cNvPr>
          <p:cNvSpPr txBox="1"/>
          <p:nvPr/>
        </p:nvSpPr>
        <p:spPr>
          <a:xfrm>
            <a:off x="291424" y="919811"/>
            <a:ext cx="610098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Context is important!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go to the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bank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transfer money.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go to the river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bank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a nice walk.</a:t>
            </a:r>
          </a:p>
          <a:p>
            <a:pPr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Static word embeddings like Word2Vec always have the same embedding. </a:t>
            </a: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Transformers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will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fix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this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! 🚀</a:t>
            </a:r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E01CA9BC-5790-C6B3-6FAA-DC9B704A92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088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A54EF1D5-367C-CFCF-49D0-D405329C0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35A3CD49-3C55-65BE-0355-2C7DC29E0D3E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FB840E70-528C-3E8A-1695-9D9FFA46F085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11479F68-E065-F749-7291-0D353D68F6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A3C6C096-00FC-7F3E-8C6D-ABFAC769E607}"/>
              </a:ext>
            </a:extLst>
          </p:cNvPr>
          <p:cNvSpPr txBox="1"/>
          <p:nvPr/>
        </p:nvSpPr>
        <p:spPr>
          <a:xfrm>
            <a:off x="1996580" y="782850"/>
            <a:ext cx="465142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 far we have seen how to model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words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Naive tokenization: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split by spaces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this the most ideal way of feeding text to a model? 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44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F6E743E6-951E-00FF-D100-594A842EB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E3A2B81C-640A-D432-5BCD-25CD9428EDFD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2" name="Google Shape;632;p51">
            <a:extLst>
              <a:ext uri="{FF2B5EF4-FFF2-40B4-BE49-F238E27FC236}">
                <a16:creationId xmlns:a16="http://schemas.microsoft.com/office/drawing/2014/main" id="{9860320A-83E3-93AA-A8B8-304AFDDDEA92}"/>
              </a:ext>
            </a:extLst>
          </p:cNvPr>
          <p:cNvSpPr/>
          <p:nvPr/>
        </p:nvSpPr>
        <p:spPr>
          <a:xfrm>
            <a:off x="1996580" y="2044704"/>
            <a:ext cx="4203300" cy="1420022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AA96B6A-E507-819E-FB88-1B842CC412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5BA60E16-1399-FA3B-615F-729FB0CF2E27}"/>
              </a:ext>
            </a:extLst>
          </p:cNvPr>
          <p:cNvSpPr txBox="1"/>
          <p:nvPr/>
        </p:nvSpPr>
        <p:spPr>
          <a:xfrm>
            <a:off x="1996580" y="782850"/>
            <a:ext cx="465142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 far we have seen how to model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words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Naive tokenization: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split by spaces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this the ideal way of feeding text to a model? </a:t>
            </a:r>
          </a:p>
        </p:txBody>
      </p:sp>
      <p:sp>
        <p:nvSpPr>
          <p:cNvPr id="4" name="Google Shape;633;p51">
            <a:extLst>
              <a:ext uri="{FF2B5EF4-FFF2-40B4-BE49-F238E27FC236}">
                <a16:creationId xmlns:a16="http://schemas.microsoft.com/office/drawing/2014/main" id="{8AE92A18-1944-33AE-40A9-26FC341D178C}"/>
              </a:ext>
            </a:extLst>
          </p:cNvPr>
          <p:cNvSpPr txBox="1"/>
          <p:nvPr/>
        </p:nvSpPr>
        <p:spPr>
          <a:xfrm>
            <a:off x="2047880" y="2044704"/>
            <a:ext cx="41520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Vocabulary: [I, we, walk, walked, to, the, supermarket, market] (N=8)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string: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walk to the supermarket.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Tokenized: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[0, 2, 4, 5, 7]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string: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walked to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Tokenized: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[1, 3, 4, 5, 7]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57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A4B7A1FE-2EB3-2A4F-1ED3-D9F9B37D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669F4DD0-4EDA-116B-AE81-92DC9145F685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613D5422-3DCE-80DA-6DE8-29BA2500B8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2;p51">
            <a:extLst>
              <a:ext uri="{FF2B5EF4-FFF2-40B4-BE49-F238E27FC236}">
                <a16:creationId xmlns:a16="http://schemas.microsoft.com/office/drawing/2014/main" id="{B54D3FD7-10E7-04EC-52AA-D95683D4F621}"/>
              </a:ext>
            </a:extLst>
          </p:cNvPr>
          <p:cNvSpPr/>
          <p:nvPr/>
        </p:nvSpPr>
        <p:spPr>
          <a:xfrm>
            <a:off x="1996580" y="3544505"/>
            <a:ext cx="4203300" cy="6862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33;p51">
            <a:extLst>
              <a:ext uri="{FF2B5EF4-FFF2-40B4-BE49-F238E27FC236}">
                <a16:creationId xmlns:a16="http://schemas.microsoft.com/office/drawing/2014/main" id="{68A78C18-6D60-86FE-3206-1EDB7560390D}"/>
              </a:ext>
            </a:extLst>
          </p:cNvPr>
          <p:cNvSpPr txBox="1"/>
          <p:nvPr/>
        </p:nvSpPr>
        <p:spPr>
          <a:xfrm>
            <a:off x="2047880" y="3544505"/>
            <a:ext cx="4152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string: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She walks to the marketplace.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Tokenized: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[UNK, UNK, 5, 6, UNK]</a:t>
            </a: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Google Shape;633;p51">
            <a:extLst>
              <a:ext uri="{FF2B5EF4-FFF2-40B4-BE49-F238E27FC236}">
                <a16:creationId xmlns:a16="http://schemas.microsoft.com/office/drawing/2014/main" id="{D95C1C96-4C83-1125-FFD7-A9AFEA61A3B9}"/>
              </a:ext>
            </a:extLst>
          </p:cNvPr>
          <p:cNvSpPr txBox="1"/>
          <p:nvPr/>
        </p:nvSpPr>
        <p:spPr>
          <a:xfrm>
            <a:off x="1996580" y="782850"/>
            <a:ext cx="465142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 far we have seen how to model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words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Naive tokenization: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split by spaces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this the ideal way of feeding text to a model? </a:t>
            </a:r>
          </a:p>
        </p:txBody>
      </p:sp>
      <p:sp>
        <p:nvSpPr>
          <p:cNvPr id="14" name="Google Shape;632;p51">
            <a:extLst>
              <a:ext uri="{FF2B5EF4-FFF2-40B4-BE49-F238E27FC236}">
                <a16:creationId xmlns:a16="http://schemas.microsoft.com/office/drawing/2014/main" id="{E27934DB-8469-4A68-04E2-D88764526FA4}"/>
              </a:ext>
            </a:extLst>
          </p:cNvPr>
          <p:cNvSpPr/>
          <p:nvPr/>
        </p:nvSpPr>
        <p:spPr>
          <a:xfrm>
            <a:off x="1996580" y="2044704"/>
            <a:ext cx="4203300" cy="1420022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3;p51">
            <a:extLst>
              <a:ext uri="{FF2B5EF4-FFF2-40B4-BE49-F238E27FC236}">
                <a16:creationId xmlns:a16="http://schemas.microsoft.com/office/drawing/2014/main" id="{23F0706E-358C-5C91-A0BA-C25285F691DA}"/>
              </a:ext>
            </a:extLst>
          </p:cNvPr>
          <p:cNvSpPr txBox="1"/>
          <p:nvPr/>
        </p:nvSpPr>
        <p:spPr>
          <a:xfrm>
            <a:off x="2047880" y="2044704"/>
            <a:ext cx="41520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Vocabulary: [I, we, walk, walked, to, the, supermarket, market] (N=8)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string: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walk to the supermarket.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Tokenized: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[0, 2, 4, 5, 7]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string: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walked to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Tokenized: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[1, 3, 4, 5, 7]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949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3F5322AE-2F8A-43EC-84B3-493CF84E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545CA98B-7A7D-3DEC-4310-752872DFFE4E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EA96EF3B-9F6F-07FD-8A99-83B3D28602F6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971A828-3939-5F64-55BF-B5DADC160D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A9DA02C2-915F-1BDB-6D04-07FAD97A838F}"/>
              </a:ext>
            </a:extLst>
          </p:cNvPr>
          <p:cNvSpPr txBox="1"/>
          <p:nvPr/>
        </p:nvSpPr>
        <p:spPr>
          <a:xfrm>
            <a:off x="1996580" y="782850"/>
            <a:ext cx="546028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#1: add all words to vocabulary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How many words are there for even a single language? </a:t>
            </a:r>
          </a:p>
        </p:txBody>
      </p:sp>
    </p:spTree>
    <p:extLst>
      <p:ext uri="{BB962C8B-B14F-4D97-AF65-F5344CB8AC3E}">
        <p14:creationId xmlns:p14="http://schemas.microsoft.com/office/powerpoint/2010/main" val="305476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2DC96B63-1218-78EC-DA6F-655C136ED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C86EDA25-B220-9213-CE25-F8F47777570C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B256D9A1-E0BA-C659-5A0D-5AB7406324F2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1F5A70A7-039E-F8A4-4732-7CE25C68191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DAEBD212-CE8D-5413-856F-A46BDCF392DC}"/>
              </a:ext>
            </a:extLst>
          </p:cNvPr>
          <p:cNvSpPr txBox="1"/>
          <p:nvPr/>
        </p:nvSpPr>
        <p:spPr>
          <a:xfrm>
            <a:off x="1996580" y="782850"/>
            <a:ext cx="5460288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#1: add all words to vocabulary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How many words are there for even a single language?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#2: split on characters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Super small vocabulary size (e.g. 26)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8109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188" y="446870"/>
            <a:ext cx="3143400" cy="14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600" y="333725"/>
            <a:ext cx="2704276" cy="19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169425" y="1715500"/>
            <a:ext cx="25617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Universe seems to be inherently sequential</a:t>
            </a: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2200" y="2382525"/>
            <a:ext cx="3143400" cy="18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002" y="2426150"/>
            <a:ext cx="2561701" cy="1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;p16">
            <a:extLst>
              <a:ext uri="{FF2B5EF4-FFF2-40B4-BE49-F238E27FC236}">
                <a16:creationId xmlns:a16="http://schemas.microsoft.com/office/drawing/2014/main" id="{89D0F6EE-851E-7065-7923-8ED4FB23233A}"/>
              </a:ext>
            </a:extLst>
          </p:cNvPr>
          <p:cNvSpPr txBox="1"/>
          <p:nvPr/>
        </p:nvSpPr>
        <p:spPr>
          <a:xfrm>
            <a:off x="-660222" y="185275"/>
            <a:ext cx="50958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lt1"/>
                </a:solidFill>
                <a:latin typeface="Nunito" pitchFamily="2" charset="77"/>
              </a:rPr>
              <a:t>Sequential data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55C15501-AA25-B161-90D2-C60B33C7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AEBE7EA2-D666-5B6F-A059-4B8EB15F7182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199D7FAE-8E8B-5F46-DEEA-F15B8E3722C0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65238BA5-CB43-E987-77AC-0F905EF51F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94063775-BC4E-ED72-EE08-829ECE5011EC}"/>
              </a:ext>
            </a:extLst>
          </p:cNvPr>
          <p:cNvSpPr txBox="1"/>
          <p:nvPr/>
        </p:nvSpPr>
        <p:spPr>
          <a:xfrm>
            <a:off x="1996580" y="782850"/>
            <a:ext cx="5460288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#1: add all words to vocabulary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How many words are there for even a single language?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#2: split on characters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Super small vocabulary size (e.g. 26)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#3: byte-pair encoding (BPE)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Start with each character as a separate token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Merge tokens that often occur together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80309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435FA01A-67BD-8A26-D02D-402FF7025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A9A836DA-6AF4-BBCC-E8D2-13501FB992B3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AE4E2F3F-3793-DD6C-EEE8-0CDBEC8248FE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1A5BB42E-3BCF-CC61-0FB5-63C4AFF385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B5CD2C0A-0EF3-55A9-25A6-6847FBA2C66B}"/>
              </a:ext>
            </a:extLst>
          </p:cNvPr>
          <p:cNvSpPr txBox="1"/>
          <p:nvPr/>
        </p:nvSpPr>
        <p:spPr>
          <a:xfrm>
            <a:off x="1996580" y="782850"/>
            <a:ext cx="5460288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#1: add all words to vocabulary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How many words are there for even a single language?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#2: split on characters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Super small vocabulary size (e.g. 26)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#3: byte-pair encoding (BPE)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Start with each character as a separate token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Merge tokens that often occur together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Each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token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should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linguistically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or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statistically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meaningful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unit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63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9D33B39D-FD00-9766-6D6F-4DBACB4D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>
            <a:extLst>
              <a:ext uri="{FF2B5EF4-FFF2-40B4-BE49-F238E27FC236}">
                <a16:creationId xmlns:a16="http://schemas.microsoft.com/office/drawing/2014/main" id="{3B3417E6-9FB5-9662-F82F-484B5388C48C}"/>
              </a:ext>
            </a:extLst>
          </p:cNvPr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words to tokens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CCC10A92-CA8B-C26F-9AC6-42235A1474A6}"/>
              </a:ext>
            </a:extLst>
          </p:cNvPr>
          <p:cNvSpPr txBox="1"/>
          <p:nvPr/>
        </p:nvSpPr>
        <p:spPr>
          <a:xfrm>
            <a:off x="113575" y="3313950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CAD7CC99-390C-B447-58A2-EC18F8101A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3;p51">
            <a:extLst>
              <a:ext uri="{FF2B5EF4-FFF2-40B4-BE49-F238E27FC236}">
                <a16:creationId xmlns:a16="http://schemas.microsoft.com/office/drawing/2014/main" id="{CFA9E967-97DE-745C-4213-30E32323A947}"/>
              </a:ext>
            </a:extLst>
          </p:cNvPr>
          <p:cNvSpPr txBox="1"/>
          <p:nvPr/>
        </p:nvSpPr>
        <p:spPr>
          <a:xfrm>
            <a:off x="1996580" y="782850"/>
            <a:ext cx="5460288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#1: add all words to vocabulary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How many words are there for even a single language?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#2: split on characters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Super small vocabulary size (e.g. 26)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Solution #3: byte-pair encoding (BPE)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Start with each character as a separate token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Merge tokens that often occur together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Each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token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should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linguistically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or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statistically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meaningful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unit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Google Shape;214;p24">
            <a:extLst>
              <a:ext uri="{FF2B5EF4-FFF2-40B4-BE49-F238E27FC236}">
                <a16:creationId xmlns:a16="http://schemas.microsoft.com/office/drawing/2014/main" id="{26DFD5EC-A389-530A-C17F-4B06477B9010}"/>
              </a:ext>
            </a:extLst>
          </p:cNvPr>
          <p:cNvSpPr/>
          <p:nvPr/>
        </p:nvSpPr>
        <p:spPr>
          <a:xfrm>
            <a:off x="2784680" y="3395449"/>
            <a:ext cx="3738468" cy="1260263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5;p24">
            <a:extLst>
              <a:ext uri="{FF2B5EF4-FFF2-40B4-BE49-F238E27FC236}">
                <a16:creationId xmlns:a16="http://schemas.microsoft.com/office/drawing/2014/main" id="{7FB00AE4-A8D9-EA7C-0174-FA279CE4CBF5}"/>
              </a:ext>
            </a:extLst>
          </p:cNvPr>
          <p:cNvSpPr txBox="1"/>
          <p:nvPr/>
        </p:nvSpPr>
        <p:spPr>
          <a:xfrm>
            <a:off x="2872165" y="3386650"/>
            <a:ext cx="373846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Vocabulary sizes in common LLMs are increasing: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BERT: </a:t>
            </a:r>
            <a:r>
              <a:rPr lang="en-US" sz="11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30K </a:t>
            </a:r>
            <a:endParaRPr lang="en-US" sz="1100" b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Llama2: </a:t>
            </a:r>
            <a:r>
              <a:rPr lang="en-US" sz="11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32K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LLama3.1: </a:t>
            </a:r>
            <a:r>
              <a:rPr lang="en-US" sz="11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128K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GPT4o: </a:t>
            </a:r>
            <a:r>
              <a:rPr lang="en-US" sz="11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~200K </a:t>
            </a:r>
            <a:endParaRPr sz="1100" b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1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89C5EB5-F81C-3AF7-3485-D14108DD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fgeronde rechthoek 38">
            <a:extLst>
              <a:ext uri="{FF2B5EF4-FFF2-40B4-BE49-F238E27FC236}">
                <a16:creationId xmlns:a16="http://schemas.microsoft.com/office/drawing/2014/main" id="{2C2C6779-B56F-8031-C228-3976B1319A0F}"/>
              </a:ext>
            </a:extLst>
          </p:cNvPr>
          <p:cNvSpPr/>
          <p:nvPr/>
        </p:nvSpPr>
        <p:spPr>
          <a:xfrm>
            <a:off x="717960" y="2294638"/>
            <a:ext cx="1571612" cy="8819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Afgeronde rechthoek 37">
            <a:extLst>
              <a:ext uri="{FF2B5EF4-FFF2-40B4-BE49-F238E27FC236}">
                <a16:creationId xmlns:a16="http://schemas.microsoft.com/office/drawing/2014/main" id="{0E5A05B5-AED2-72DC-C632-F057F41EAF8D}"/>
              </a:ext>
            </a:extLst>
          </p:cNvPr>
          <p:cNvSpPr/>
          <p:nvPr/>
        </p:nvSpPr>
        <p:spPr>
          <a:xfrm>
            <a:off x="3619227" y="2367552"/>
            <a:ext cx="1171842" cy="8819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EBA83C98-7A1F-9C28-9401-144BDCE39E96}"/>
              </a:ext>
            </a:extLst>
          </p:cNvPr>
          <p:cNvSpPr txBox="1"/>
          <p:nvPr/>
        </p:nvSpPr>
        <p:spPr>
          <a:xfrm>
            <a:off x="420000" y="781568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Unsupervised</a:t>
            </a:r>
            <a:r>
              <a:rPr lang="en-US" b="1" dirty="0"/>
              <a:t> learning</a:t>
            </a:r>
            <a:endParaRPr b="1"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5A8E29B-186F-34F9-8C59-31F3C038B4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73;p94">
            <a:extLst>
              <a:ext uri="{FF2B5EF4-FFF2-40B4-BE49-F238E27FC236}">
                <a16:creationId xmlns:a16="http://schemas.microsoft.com/office/drawing/2014/main" id="{447D4F1E-9B88-D3C9-BF63-E193AED7E882}"/>
              </a:ext>
            </a:extLst>
          </p:cNvPr>
          <p:cNvSpPr txBox="1"/>
          <p:nvPr/>
        </p:nvSpPr>
        <p:spPr>
          <a:xfrm>
            <a:off x="800858" y="2570356"/>
            <a:ext cx="140581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Training data 📚 </a:t>
            </a:r>
          </a:p>
        </p:txBody>
      </p:sp>
      <p:sp>
        <p:nvSpPr>
          <p:cNvPr id="7" name="Google Shape;1273;p94">
            <a:extLst>
              <a:ext uri="{FF2B5EF4-FFF2-40B4-BE49-F238E27FC236}">
                <a16:creationId xmlns:a16="http://schemas.microsoft.com/office/drawing/2014/main" id="{02D26F6E-13AB-042C-7661-74185E376A0D}"/>
              </a:ext>
            </a:extLst>
          </p:cNvPr>
          <p:cNvSpPr txBox="1"/>
          <p:nvPr/>
        </p:nvSpPr>
        <p:spPr>
          <a:xfrm>
            <a:off x="6545343" y="2397811"/>
            <a:ext cx="95339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</a:t>
            </a:r>
            <a:r>
              <a:rPr lang="nl-NL" i="1" baseline="-25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endParaRPr lang="nl-NL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</a:t>
            </a:r>
            <a:r>
              <a:rPr lang="nl-NL" i="1" baseline="-25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endParaRPr lang="nl-NL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</a:t>
            </a:r>
            <a:r>
              <a:rPr lang="nl-NL" i="1" baseline="-250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</a:t>
            </a:r>
            <a:endParaRPr lang="en-US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Google Shape;1273;p94">
            <a:extLst>
              <a:ext uri="{FF2B5EF4-FFF2-40B4-BE49-F238E27FC236}">
                <a16:creationId xmlns:a16="http://schemas.microsoft.com/office/drawing/2014/main" id="{BA60D316-3235-9720-E951-B77B789217DB}"/>
              </a:ext>
            </a:extLst>
          </p:cNvPr>
          <p:cNvSpPr txBox="1"/>
          <p:nvPr/>
        </p:nvSpPr>
        <p:spPr>
          <a:xfrm>
            <a:off x="7933917" y="2397811"/>
            <a:ext cx="636760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</a:t>
            </a:r>
            <a:r>
              <a:rPr lang="nl-NL" i="1" baseline="-2500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endParaRPr lang="nl-NL" i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</a:t>
            </a:r>
            <a:r>
              <a:rPr lang="nl-NL" i="1" baseline="-2500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endParaRPr lang="nl-NL" i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</a:t>
            </a:r>
            <a:r>
              <a:rPr lang="en-US" i="1" baseline="-25000" dirty="0" err="1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</a:t>
            </a:r>
            <a:endParaRPr lang="en-US" i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04EDC5B-63CB-0904-FA16-A6B2BB0735D6}"/>
              </a:ext>
            </a:extLst>
          </p:cNvPr>
          <p:cNvSpPr txBox="1"/>
          <p:nvPr/>
        </p:nvSpPr>
        <p:spPr>
          <a:xfrm>
            <a:off x="3879153" y="2419141"/>
            <a:ext cx="137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🤖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7FD5CF1-0F35-E8E9-8F8C-CE276DA0CDBE}"/>
              </a:ext>
            </a:extLst>
          </p:cNvPr>
          <p:cNvSpPr txBox="1"/>
          <p:nvPr/>
        </p:nvSpPr>
        <p:spPr>
          <a:xfrm>
            <a:off x="3879153" y="286877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5D09A3B-B95A-F18A-E1C5-077188535A4F}"/>
              </a:ext>
            </a:extLst>
          </p:cNvPr>
          <p:cNvSpPr txBox="1"/>
          <p:nvPr/>
        </p:nvSpPr>
        <p:spPr>
          <a:xfrm>
            <a:off x="4353884" y="1849365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Calculate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error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and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update model</a:t>
            </a:r>
          </a:p>
        </p:txBody>
      </p:sp>
      <p:sp>
        <p:nvSpPr>
          <p:cNvPr id="13" name="Google Shape;574;p47">
            <a:extLst>
              <a:ext uri="{FF2B5EF4-FFF2-40B4-BE49-F238E27FC236}">
                <a16:creationId xmlns:a16="http://schemas.microsoft.com/office/drawing/2014/main" id="{92EC1B7D-6875-28D4-DC39-5F7A9767A9F6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model sequences?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B1C992A3-BFC4-A9AA-D2A1-92A6B69DCB41}"/>
              </a:ext>
            </a:extLst>
          </p:cNvPr>
          <p:cNvCxnSpPr/>
          <p:nvPr/>
        </p:nvCxnSpPr>
        <p:spPr>
          <a:xfrm>
            <a:off x="4839100" y="2803116"/>
            <a:ext cx="1318419" cy="0"/>
          </a:xfrm>
          <a:prstGeom prst="straightConnector1">
            <a:avLst/>
          </a:prstGeom>
          <a:ln w="38100">
            <a:solidFill>
              <a:srgbClr val="881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C83C7931-FA9B-E843-FC1A-45E37878EA5F}"/>
              </a:ext>
            </a:extLst>
          </p:cNvPr>
          <p:cNvCxnSpPr/>
          <p:nvPr/>
        </p:nvCxnSpPr>
        <p:spPr>
          <a:xfrm>
            <a:off x="2297234" y="2790221"/>
            <a:ext cx="1318419" cy="0"/>
          </a:xfrm>
          <a:prstGeom prst="straightConnector1">
            <a:avLst/>
          </a:prstGeom>
          <a:ln w="38100">
            <a:solidFill>
              <a:srgbClr val="881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Kromme verbindingslijn 23">
            <a:extLst>
              <a:ext uri="{FF2B5EF4-FFF2-40B4-BE49-F238E27FC236}">
                <a16:creationId xmlns:a16="http://schemas.microsoft.com/office/drawing/2014/main" id="{1B138511-F23C-FFB7-553A-F1CB445B1580}"/>
              </a:ext>
            </a:extLst>
          </p:cNvPr>
          <p:cNvCxnSpPr>
            <a:cxnSpLocks/>
          </p:cNvCxnSpPr>
          <p:nvPr/>
        </p:nvCxnSpPr>
        <p:spPr>
          <a:xfrm rot="10800000">
            <a:off x="7147420" y="2003254"/>
            <a:ext cx="402672" cy="32235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Kromme verbindingslijn 27">
            <a:extLst>
              <a:ext uri="{FF2B5EF4-FFF2-40B4-BE49-F238E27FC236}">
                <a16:creationId xmlns:a16="http://schemas.microsoft.com/office/drawing/2014/main" id="{E470A78C-20CC-5B0E-0086-A911C4A25AE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090504" y="2003254"/>
            <a:ext cx="263381" cy="350942"/>
          </a:xfrm>
          <a:prstGeom prst="curvedConnector2">
            <a:avLst/>
          </a:prstGeom>
          <a:ln w="190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360F1B90-F9A0-1247-5357-1B0ECAEE4699}"/>
              </a:ext>
            </a:extLst>
          </p:cNvPr>
          <p:cNvSpPr txBox="1"/>
          <p:nvPr/>
        </p:nvSpPr>
        <p:spPr>
          <a:xfrm>
            <a:off x="5038140" y="2509331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1A6CAA5-051E-5BA2-FE65-65E887E2EC8A}"/>
              </a:ext>
            </a:extLst>
          </p:cNvPr>
          <p:cNvSpPr txBox="1"/>
          <p:nvPr/>
        </p:nvSpPr>
        <p:spPr>
          <a:xfrm>
            <a:off x="2647611" y="2509331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</a:t>
            </a: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307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B926D688-9E02-0F99-8062-061E33CB9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Kromme verbindingslijn 33">
            <a:extLst>
              <a:ext uri="{FF2B5EF4-FFF2-40B4-BE49-F238E27FC236}">
                <a16:creationId xmlns:a16="http://schemas.microsoft.com/office/drawing/2014/main" id="{EE75076F-E612-9B23-691F-84485BE4C81D}"/>
              </a:ext>
            </a:extLst>
          </p:cNvPr>
          <p:cNvCxnSpPr>
            <a:cxnSpLocks/>
          </p:cNvCxnSpPr>
          <p:nvPr/>
        </p:nvCxnSpPr>
        <p:spPr>
          <a:xfrm rot="5400000">
            <a:off x="1083783" y="2156007"/>
            <a:ext cx="588234" cy="282727"/>
          </a:xfrm>
          <a:prstGeom prst="curvedConnector3">
            <a:avLst/>
          </a:prstGeom>
          <a:ln w="1905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fgeronde rechthoek 38">
            <a:extLst>
              <a:ext uri="{FF2B5EF4-FFF2-40B4-BE49-F238E27FC236}">
                <a16:creationId xmlns:a16="http://schemas.microsoft.com/office/drawing/2014/main" id="{C6E6405B-66D0-580B-BC41-2961F7B40D73}"/>
              </a:ext>
            </a:extLst>
          </p:cNvPr>
          <p:cNvSpPr/>
          <p:nvPr/>
        </p:nvSpPr>
        <p:spPr>
          <a:xfrm>
            <a:off x="635311" y="1189148"/>
            <a:ext cx="1571612" cy="8819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Afgeronde rechthoek 37">
            <a:extLst>
              <a:ext uri="{FF2B5EF4-FFF2-40B4-BE49-F238E27FC236}">
                <a16:creationId xmlns:a16="http://schemas.microsoft.com/office/drawing/2014/main" id="{8AE7CD23-D989-2871-6875-EB31BAA442E4}"/>
              </a:ext>
            </a:extLst>
          </p:cNvPr>
          <p:cNvSpPr/>
          <p:nvPr/>
        </p:nvSpPr>
        <p:spPr>
          <a:xfrm>
            <a:off x="3619227" y="2367552"/>
            <a:ext cx="1171842" cy="8819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1C9008-8332-DF34-1614-77CEBD9C2D51}"/>
              </a:ext>
            </a:extLst>
          </p:cNvPr>
          <p:cNvSpPr/>
          <p:nvPr/>
        </p:nvSpPr>
        <p:spPr>
          <a:xfrm>
            <a:off x="6424836" y="2509331"/>
            <a:ext cx="2040924" cy="194833"/>
          </a:xfrm>
          <a:custGeom>
            <a:avLst/>
            <a:gdLst>
              <a:gd name="connsiteX0" fmla="*/ 0 w 2040924"/>
              <a:gd name="connsiteY0" fmla="*/ 0 h 194833"/>
              <a:gd name="connsiteX1" fmla="*/ 510231 w 2040924"/>
              <a:gd name="connsiteY1" fmla="*/ 0 h 194833"/>
              <a:gd name="connsiteX2" fmla="*/ 1061280 w 2040924"/>
              <a:gd name="connsiteY2" fmla="*/ 0 h 194833"/>
              <a:gd name="connsiteX3" fmla="*/ 1510284 w 2040924"/>
              <a:gd name="connsiteY3" fmla="*/ 0 h 194833"/>
              <a:gd name="connsiteX4" fmla="*/ 2040924 w 2040924"/>
              <a:gd name="connsiteY4" fmla="*/ 0 h 194833"/>
              <a:gd name="connsiteX5" fmla="*/ 2040924 w 2040924"/>
              <a:gd name="connsiteY5" fmla="*/ 194833 h 194833"/>
              <a:gd name="connsiteX6" fmla="*/ 1530693 w 2040924"/>
              <a:gd name="connsiteY6" fmla="*/ 194833 h 194833"/>
              <a:gd name="connsiteX7" fmla="*/ 979644 w 2040924"/>
              <a:gd name="connsiteY7" fmla="*/ 194833 h 194833"/>
              <a:gd name="connsiteX8" fmla="*/ 489822 w 2040924"/>
              <a:gd name="connsiteY8" fmla="*/ 194833 h 194833"/>
              <a:gd name="connsiteX9" fmla="*/ 0 w 2040924"/>
              <a:gd name="connsiteY9" fmla="*/ 194833 h 194833"/>
              <a:gd name="connsiteX10" fmla="*/ 0 w 2040924"/>
              <a:gd name="connsiteY10" fmla="*/ 0 h 19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40924" h="194833" extrusionOk="0">
                <a:moveTo>
                  <a:pt x="0" y="0"/>
                </a:moveTo>
                <a:cubicBezTo>
                  <a:pt x="227676" y="-13694"/>
                  <a:pt x="382242" y="12285"/>
                  <a:pt x="510231" y="0"/>
                </a:cubicBezTo>
                <a:cubicBezTo>
                  <a:pt x="638220" y="-12285"/>
                  <a:pt x="888453" y="33023"/>
                  <a:pt x="1061280" y="0"/>
                </a:cubicBezTo>
                <a:cubicBezTo>
                  <a:pt x="1234107" y="-33023"/>
                  <a:pt x="1384100" y="26928"/>
                  <a:pt x="1510284" y="0"/>
                </a:cubicBezTo>
                <a:cubicBezTo>
                  <a:pt x="1636468" y="-26928"/>
                  <a:pt x="1822997" y="63241"/>
                  <a:pt x="2040924" y="0"/>
                </a:cubicBezTo>
                <a:cubicBezTo>
                  <a:pt x="2064278" y="55797"/>
                  <a:pt x="2030903" y="120943"/>
                  <a:pt x="2040924" y="194833"/>
                </a:cubicBezTo>
                <a:cubicBezTo>
                  <a:pt x="1894977" y="203067"/>
                  <a:pt x="1765643" y="160706"/>
                  <a:pt x="1530693" y="194833"/>
                </a:cubicBezTo>
                <a:cubicBezTo>
                  <a:pt x="1295743" y="228960"/>
                  <a:pt x="1127153" y="184609"/>
                  <a:pt x="979644" y="194833"/>
                </a:cubicBezTo>
                <a:cubicBezTo>
                  <a:pt x="832135" y="205057"/>
                  <a:pt x="652664" y="164636"/>
                  <a:pt x="489822" y="194833"/>
                </a:cubicBezTo>
                <a:cubicBezTo>
                  <a:pt x="326980" y="225030"/>
                  <a:pt x="98880" y="151893"/>
                  <a:pt x="0" y="194833"/>
                </a:cubicBezTo>
                <a:cubicBezTo>
                  <a:pt x="-16456" y="134076"/>
                  <a:pt x="15943" y="86843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822948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3" name="Google Shape;633;p51">
            <a:extLst>
              <a:ext uri="{FF2B5EF4-FFF2-40B4-BE49-F238E27FC236}">
                <a16:creationId xmlns:a16="http://schemas.microsoft.com/office/drawing/2014/main" id="{29780E70-E208-59EC-7767-0B05EF54DE53}"/>
              </a:ext>
            </a:extLst>
          </p:cNvPr>
          <p:cNvSpPr txBox="1"/>
          <p:nvPr/>
        </p:nvSpPr>
        <p:spPr>
          <a:xfrm>
            <a:off x="420000" y="781568"/>
            <a:ext cx="4152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Unsupervised</a:t>
            </a:r>
            <a:r>
              <a:rPr lang="en-US" b="1" dirty="0"/>
              <a:t> learning</a:t>
            </a:r>
            <a:endParaRPr b="1" dirty="0"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4E12ADEB-B131-C5AF-E83D-4BC53F005F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73;p94">
            <a:extLst>
              <a:ext uri="{FF2B5EF4-FFF2-40B4-BE49-F238E27FC236}">
                <a16:creationId xmlns:a16="http://schemas.microsoft.com/office/drawing/2014/main" id="{6A5C6DFA-E018-1D62-9B95-DB5A3826B752}"/>
              </a:ext>
            </a:extLst>
          </p:cNvPr>
          <p:cNvSpPr txBox="1"/>
          <p:nvPr/>
        </p:nvSpPr>
        <p:spPr>
          <a:xfrm>
            <a:off x="718209" y="1464866"/>
            <a:ext cx="140581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Training data 📚 </a:t>
            </a:r>
          </a:p>
        </p:txBody>
      </p:sp>
      <p:sp>
        <p:nvSpPr>
          <p:cNvPr id="5" name="Google Shape;1273;p94">
            <a:extLst>
              <a:ext uri="{FF2B5EF4-FFF2-40B4-BE49-F238E27FC236}">
                <a16:creationId xmlns:a16="http://schemas.microsoft.com/office/drawing/2014/main" id="{4891F843-D3DB-1015-C186-5657996E2853}"/>
              </a:ext>
            </a:extLst>
          </p:cNvPr>
          <p:cNvSpPr txBox="1"/>
          <p:nvPr/>
        </p:nvSpPr>
        <p:spPr>
          <a:xfrm>
            <a:off x="321338" y="2537930"/>
            <a:ext cx="212403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monkey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ate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that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banana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because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it</a:t>
            </a:r>
            <a:r>
              <a:rPr lang="nl-N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was…</a:t>
            </a:r>
            <a:endParaRPr lang="en-US" i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Google Shape;1273;p94">
            <a:extLst>
              <a:ext uri="{FF2B5EF4-FFF2-40B4-BE49-F238E27FC236}">
                <a16:creationId xmlns:a16="http://schemas.microsoft.com/office/drawing/2014/main" id="{667B5DE5-CC52-1F49-8940-CD2D08DB7F43}"/>
              </a:ext>
            </a:extLst>
          </p:cNvPr>
          <p:cNvSpPr txBox="1"/>
          <p:nvPr/>
        </p:nvSpPr>
        <p:spPr>
          <a:xfrm>
            <a:off x="6545343" y="2397811"/>
            <a:ext cx="953393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 err="1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Yellow</a:t>
            </a:r>
            <a:endParaRPr lang="nl-NL" i="1" dirty="0">
              <a:solidFill>
                <a:srgbClr val="C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 err="1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Hungry</a:t>
            </a:r>
            <a:endParaRPr lang="nl-NL" i="1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 err="1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There</a:t>
            </a:r>
            <a:endParaRPr lang="en-US" i="1" dirty="0">
              <a:solidFill>
                <a:srgbClr val="C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Google Shape;1273;p94">
            <a:extLst>
              <a:ext uri="{FF2B5EF4-FFF2-40B4-BE49-F238E27FC236}">
                <a16:creationId xmlns:a16="http://schemas.microsoft.com/office/drawing/2014/main" id="{1746F6CC-E202-EFE7-4F78-F40198E9DE1F}"/>
              </a:ext>
            </a:extLst>
          </p:cNvPr>
          <p:cNvSpPr txBox="1"/>
          <p:nvPr/>
        </p:nvSpPr>
        <p:spPr>
          <a:xfrm>
            <a:off x="7933917" y="2397811"/>
            <a:ext cx="636760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0.1</a:t>
            </a:r>
            <a:endParaRPr lang="en-US" i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AFD2AB5-525A-8714-3A62-435BC5B35DD4}"/>
              </a:ext>
            </a:extLst>
          </p:cNvPr>
          <p:cNvSpPr txBox="1"/>
          <p:nvPr/>
        </p:nvSpPr>
        <p:spPr>
          <a:xfrm>
            <a:off x="3879153" y="2419141"/>
            <a:ext cx="137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🤖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1334489-8C24-8ADB-43A4-07F008494546}"/>
              </a:ext>
            </a:extLst>
          </p:cNvPr>
          <p:cNvSpPr txBox="1"/>
          <p:nvPr/>
        </p:nvSpPr>
        <p:spPr>
          <a:xfrm>
            <a:off x="3879153" y="286877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BF2DFDD-519D-587E-47E7-F260D1047076}"/>
              </a:ext>
            </a:extLst>
          </p:cNvPr>
          <p:cNvSpPr txBox="1"/>
          <p:nvPr/>
        </p:nvSpPr>
        <p:spPr>
          <a:xfrm>
            <a:off x="4353884" y="1849365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Calculate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error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and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update model</a:t>
            </a:r>
          </a:p>
        </p:txBody>
      </p:sp>
      <p:sp>
        <p:nvSpPr>
          <p:cNvPr id="13" name="Google Shape;574;p47">
            <a:extLst>
              <a:ext uri="{FF2B5EF4-FFF2-40B4-BE49-F238E27FC236}">
                <a16:creationId xmlns:a16="http://schemas.microsoft.com/office/drawing/2014/main" id="{7047EABD-E2D3-1147-AAFA-EE55FCF27008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do we model sequences?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C97D95CE-094B-E315-26DF-72A30D233694}"/>
              </a:ext>
            </a:extLst>
          </p:cNvPr>
          <p:cNvCxnSpPr/>
          <p:nvPr/>
        </p:nvCxnSpPr>
        <p:spPr>
          <a:xfrm>
            <a:off x="4839100" y="2803116"/>
            <a:ext cx="1318419" cy="0"/>
          </a:xfrm>
          <a:prstGeom prst="straightConnector1">
            <a:avLst/>
          </a:prstGeom>
          <a:ln w="38100">
            <a:solidFill>
              <a:srgbClr val="881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F6A844E9-85F9-6CE0-66EB-38875476AFD3}"/>
              </a:ext>
            </a:extLst>
          </p:cNvPr>
          <p:cNvCxnSpPr/>
          <p:nvPr/>
        </p:nvCxnSpPr>
        <p:spPr>
          <a:xfrm>
            <a:off x="2297234" y="2790221"/>
            <a:ext cx="1318419" cy="0"/>
          </a:xfrm>
          <a:prstGeom prst="straightConnector1">
            <a:avLst/>
          </a:prstGeom>
          <a:ln w="38100">
            <a:solidFill>
              <a:srgbClr val="881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Kromme verbindingslijn 23">
            <a:extLst>
              <a:ext uri="{FF2B5EF4-FFF2-40B4-BE49-F238E27FC236}">
                <a16:creationId xmlns:a16="http://schemas.microsoft.com/office/drawing/2014/main" id="{71AD5BCB-0DF9-E402-E408-6665B7B5F754}"/>
              </a:ext>
            </a:extLst>
          </p:cNvPr>
          <p:cNvCxnSpPr>
            <a:cxnSpLocks/>
          </p:cNvCxnSpPr>
          <p:nvPr/>
        </p:nvCxnSpPr>
        <p:spPr>
          <a:xfrm rot="10800000">
            <a:off x="7147420" y="2003254"/>
            <a:ext cx="402672" cy="32235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Kromme verbindingslijn 27">
            <a:extLst>
              <a:ext uri="{FF2B5EF4-FFF2-40B4-BE49-F238E27FC236}">
                <a16:creationId xmlns:a16="http://schemas.microsoft.com/office/drawing/2014/main" id="{DA55BCC7-2F34-9923-7AD1-6B39028E4BAE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090504" y="2003254"/>
            <a:ext cx="263381" cy="350942"/>
          </a:xfrm>
          <a:prstGeom prst="curvedConnector2">
            <a:avLst/>
          </a:prstGeom>
          <a:ln w="190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F427B22E-401B-2CC4-CEE7-210086905415}"/>
              </a:ext>
            </a:extLst>
          </p:cNvPr>
          <p:cNvSpPr txBox="1"/>
          <p:nvPr/>
        </p:nvSpPr>
        <p:spPr>
          <a:xfrm>
            <a:off x="5038140" y="2509331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Prediction</a:t>
            </a: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1B947AC0-0ACD-0FFC-0D9B-22A7D3B7D7C2}"/>
              </a:ext>
            </a:extLst>
          </p:cNvPr>
          <p:cNvSpPr txBox="1"/>
          <p:nvPr/>
        </p:nvSpPr>
        <p:spPr>
          <a:xfrm>
            <a:off x="2647611" y="2509331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</a:t>
            </a: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44" name="Kromme verbindingslijn 43">
            <a:extLst>
              <a:ext uri="{FF2B5EF4-FFF2-40B4-BE49-F238E27FC236}">
                <a16:creationId xmlns:a16="http://schemas.microsoft.com/office/drawing/2014/main" id="{BCBA7D96-5B62-9A15-9E71-02E6888D89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461" y="2996942"/>
            <a:ext cx="476782" cy="174280"/>
          </a:xfrm>
          <a:prstGeom prst="curvedConnector3">
            <a:avLst>
              <a:gd name="adj1" fmla="val -4545"/>
            </a:avLst>
          </a:prstGeom>
          <a:ln w="19050">
            <a:solidFill>
              <a:srgbClr val="8816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78180586-0289-2A4A-B993-0CF775ACB1B7}"/>
              </a:ext>
            </a:extLst>
          </p:cNvPr>
          <p:cNvSpPr txBox="1"/>
          <p:nvPr/>
        </p:nvSpPr>
        <p:spPr>
          <a:xfrm>
            <a:off x="8129605" y="3319356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True output</a:t>
            </a: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854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4">
          <a:extLst>
            <a:ext uri="{FF2B5EF4-FFF2-40B4-BE49-F238E27FC236}">
              <a16:creationId xmlns:a16="http://schemas.microsoft.com/office/drawing/2014/main" id="{4BA1A55B-6741-841C-82B1-F2F1C4F7F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>
            <a:extLst>
              <a:ext uri="{FF2B5EF4-FFF2-40B4-BE49-F238E27FC236}">
                <a16:creationId xmlns:a16="http://schemas.microsoft.com/office/drawing/2014/main" id="{F9D825FD-DDAA-79A5-4874-DB487C3CE182}"/>
              </a:ext>
            </a:extLst>
          </p:cNvPr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>
            <a:extLst>
              <a:ext uri="{FF2B5EF4-FFF2-40B4-BE49-F238E27FC236}">
                <a16:creationId xmlns:a16="http://schemas.microsoft.com/office/drawing/2014/main" id="{AE493FB6-2B8C-20AE-F8D9-945DE020A761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>
            <a:extLst>
              <a:ext uri="{FF2B5EF4-FFF2-40B4-BE49-F238E27FC236}">
                <a16:creationId xmlns:a16="http://schemas.microsoft.com/office/drawing/2014/main" id="{3C155049-BEEA-FEBD-E526-7773B1BBDFE2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Encoder</a:t>
            </a:r>
            <a:r>
              <a:rPr lang="en-GB" sz="2200" b="1" dirty="0">
                <a:solidFill>
                  <a:srgbClr val="3C189B"/>
                </a:solidFill>
              </a:rPr>
              <a:t>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decoder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22C4FC4-1701-49A1-39C3-64C01054D257}"/>
              </a:ext>
            </a:extLst>
          </p:cNvPr>
          <p:cNvSpPr txBox="1"/>
          <p:nvPr/>
        </p:nvSpPr>
        <p:spPr>
          <a:xfrm>
            <a:off x="505675" y="4958834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3"/>
              </a:rPr>
              <a:t>Image source</a:t>
            </a:r>
            <a:endParaRPr lang="nl-NL" sz="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B9873C-06CE-E129-7200-AD4F40B4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39" y="1341612"/>
            <a:ext cx="7622771" cy="27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91BC865D-A2A6-64F2-570A-B7D2251E07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35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4">
          <a:extLst>
            <a:ext uri="{FF2B5EF4-FFF2-40B4-BE49-F238E27FC236}">
              <a16:creationId xmlns:a16="http://schemas.microsoft.com/office/drawing/2014/main" id="{7CD4F939-4A8E-647A-AF52-1472A6ACA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>
            <a:extLst>
              <a:ext uri="{FF2B5EF4-FFF2-40B4-BE49-F238E27FC236}">
                <a16:creationId xmlns:a16="http://schemas.microsoft.com/office/drawing/2014/main" id="{7FD9957A-7F76-4FB3-0D9B-20D72739BF3F}"/>
              </a:ext>
            </a:extLst>
          </p:cNvPr>
          <p:cNvSpPr/>
          <p:nvPr/>
        </p:nvSpPr>
        <p:spPr>
          <a:xfrm>
            <a:off x="-185060" y="170070"/>
            <a:ext cx="3020539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>
            <a:extLst>
              <a:ext uri="{FF2B5EF4-FFF2-40B4-BE49-F238E27FC236}">
                <a16:creationId xmlns:a16="http://schemas.microsoft.com/office/drawing/2014/main" id="{7A3F75CE-A2FC-D63C-5529-0C4BFDE2CC30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>
            <a:extLst>
              <a:ext uri="{FF2B5EF4-FFF2-40B4-BE49-F238E27FC236}">
                <a16:creationId xmlns:a16="http://schemas.microsoft.com/office/drawing/2014/main" id="{FE4B7997-ABEB-EDED-8172-D3BD7A6A1B72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Encoder decoder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D340144A-E52B-2B65-4281-19C8641BE5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33;p51">
            <a:extLst>
              <a:ext uri="{FF2B5EF4-FFF2-40B4-BE49-F238E27FC236}">
                <a16:creationId xmlns:a16="http://schemas.microsoft.com/office/drawing/2014/main" id="{90C5E507-4B32-9C43-2E76-2F7D106E6618}"/>
              </a:ext>
            </a:extLst>
          </p:cNvPr>
          <p:cNvSpPr txBox="1"/>
          <p:nvPr/>
        </p:nvSpPr>
        <p:spPr>
          <a:xfrm>
            <a:off x="163306" y="1333007"/>
            <a:ext cx="2672173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Fixed length context: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Last or average hidden state of network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Summary of entire source string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 “forgets” what it has seen before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Afbeelding 5" descr="Afbeelding met tekst, Lettertype, wit, lijn&#10;&#10;Automatisch gegenereerde beschrijving">
            <a:extLst>
              <a:ext uri="{FF2B5EF4-FFF2-40B4-BE49-F238E27FC236}">
                <a16:creationId xmlns:a16="http://schemas.microsoft.com/office/drawing/2014/main" id="{C29BECF7-252D-167E-CC64-3D0E9C0C2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985" y="1076655"/>
            <a:ext cx="4813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9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The Transformer</a:t>
            </a:r>
            <a:endParaRPr sz="36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 dirty="0">
              <a:solidFill>
                <a:srgbClr val="A9145E"/>
              </a:solidFill>
              <a:latin typeface="Nunito" pitchFamily="2" charset="77"/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29" name="Google Shape;229;p2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35" name="Google Shape;235;p2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C505AFEA-B3BA-CDFB-BD29-7F684CCAC7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0CFD6EFC-26C5-96F1-9036-8287987FC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>
            <a:extLst>
              <a:ext uri="{FF2B5EF4-FFF2-40B4-BE49-F238E27FC236}">
                <a16:creationId xmlns:a16="http://schemas.microsoft.com/office/drawing/2014/main" id="{19E17476-D6D5-9885-DEE7-E08A3CC829C5}"/>
              </a:ext>
            </a:extLst>
          </p:cNvPr>
          <p:cNvSpPr/>
          <p:nvPr/>
        </p:nvSpPr>
        <p:spPr>
          <a:xfrm>
            <a:off x="-59225" y="160713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>
            <a:extLst>
              <a:ext uri="{FF2B5EF4-FFF2-40B4-BE49-F238E27FC236}">
                <a16:creationId xmlns:a16="http://schemas.microsoft.com/office/drawing/2014/main" id="{3134B971-670C-C028-8F20-3EB32CB8D88A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>
            <a:extLst>
              <a:ext uri="{FF2B5EF4-FFF2-40B4-BE49-F238E27FC236}">
                <a16:creationId xmlns:a16="http://schemas.microsoft.com/office/drawing/2014/main" id="{C8202E25-E673-6905-E343-561B471EFF8C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C96B42AF-E9A0-97D0-2328-59EBEA3B2ABE}"/>
              </a:ext>
            </a:extLst>
          </p:cNvPr>
          <p:cNvSpPr txBox="1"/>
          <p:nvPr/>
        </p:nvSpPr>
        <p:spPr>
          <a:xfrm>
            <a:off x="505675" y="4884751"/>
            <a:ext cx="6735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3"/>
              </a:rPr>
              <a:t>Image source</a:t>
            </a:r>
            <a:endParaRPr lang="nl-NL" sz="600" dirty="0"/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A18F065D-9CA4-5B48-CE6C-1EDD31606B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50;p26">
            <a:extLst>
              <a:ext uri="{FF2B5EF4-FFF2-40B4-BE49-F238E27FC236}">
                <a16:creationId xmlns:a16="http://schemas.microsoft.com/office/drawing/2014/main" id="{31CF1742-B91C-B38D-8BC3-83C0732E69BC}"/>
              </a:ext>
            </a:extLst>
          </p:cNvPr>
          <p:cNvSpPr txBox="1"/>
          <p:nvPr/>
        </p:nvSpPr>
        <p:spPr>
          <a:xfrm>
            <a:off x="596725" y="845253"/>
            <a:ext cx="2204217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Weighted </a:t>
            </a: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average over hidden states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146" name="Picture 2" descr="An example of the self-attention mechanism following long-distance... |  Download Scientific Diagram">
            <a:extLst>
              <a:ext uri="{FF2B5EF4-FFF2-40B4-BE49-F238E27FC236}">
                <a16:creationId xmlns:a16="http://schemas.microsoft.com/office/drawing/2014/main" id="{FB43DBA2-8EFF-A1F9-8D6C-E0FCA1CA2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25" y="696813"/>
            <a:ext cx="43942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36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C599A23-BCA9-1639-42A3-3D581115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>
            <a:extLst>
              <a:ext uri="{FF2B5EF4-FFF2-40B4-BE49-F238E27FC236}">
                <a16:creationId xmlns:a16="http://schemas.microsoft.com/office/drawing/2014/main" id="{A73BFC00-BCB1-3C8C-7FEF-8F2D0820810A}"/>
              </a:ext>
            </a:extLst>
          </p:cNvPr>
          <p:cNvSpPr/>
          <p:nvPr/>
        </p:nvSpPr>
        <p:spPr>
          <a:xfrm>
            <a:off x="-59225" y="5010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>
            <a:extLst>
              <a:ext uri="{FF2B5EF4-FFF2-40B4-BE49-F238E27FC236}">
                <a16:creationId xmlns:a16="http://schemas.microsoft.com/office/drawing/2014/main" id="{80EAC846-7722-101F-0FE0-64D269F2A6C9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>
            <a:extLst>
              <a:ext uri="{FF2B5EF4-FFF2-40B4-BE49-F238E27FC236}">
                <a16:creationId xmlns:a16="http://schemas.microsoft.com/office/drawing/2014/main" id="{C851B676-E464-6EF6-B508-B23576CF2D58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Attention is all you need: self-attention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8069DF-EB51-3BE2-FA96-71936AC4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93" y="1859919"/>
            <a:ext cx="5656811" cy="13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B1678F1-9778-67B7-6BF8-60B5992ED83A}"/>
              </a:ext>
            </a:extLst>
          </p:cNvPr>
          <p:cNvSpPr txBox="1"/>
          <p:nvPr/>
        </p:nvSpPr>
        <p:spPr>
          <a:xfrm>
            <a:off x="505675" y="4958834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4"/>
              </a:rPr>
              <a:t>Image source</a:t>
            </a:r>
            <a:endParaRPr lang="nl-NL" sz="600" dirty="0"/>
          </a:p>
        </p:txBody>
      </p:sp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130F133E-135D-9C92-976A-EA19A4FFA93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98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2833975" y="2954300"/>
            <a:ext cx="45348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Language is a process of free creation; its laws and principles are </a:t>
            </a:r>
            <a:r>
              <a:rPr lang="en-GB" sz="1500" b="1" i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fixed</a:t>
            </a:r>
            <a:r>
              <a:rPr lang="en-GB" sz="1500" i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but the manner in which the principles of generation are used is free and </a:t>
            </a:r>
            <a:r>
              <a:rPr lang="en-GB" sz="1500" b="1" i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infinitely varied.</a:t>
            </a:r>
            <a:endParaRPr sz="1500" b="1" i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~ Noam Chomsky</a:t>
            </a: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lt1"/>
                </a:solidFill>
                <a:latin typeface="Nunito" pitchFamily="2" charset="77"/>
              </a:rPr>
              <a:t>How can we model this?</a:t>
            </a:r>
            <a:endParaRPr sz="2200" b="1" dirty="0">
              <a:solidFill>
                <a:schemeClr val="lt1"/>
              </a:solidFill>
              <a:latin typeface="Nunito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1"/>
              </a:solidFill>
              <a:latin typeface="Nunito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1"/>
              </a:solidFill>
              <a:latin typeface="Nunito" pitchFamily="2" charset="77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6873697" y="324074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334313" y="1077725"/>
            <a:ext cx="5009937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Is there one (sequential) model to rule them all?</a:t>
            </a:r>
            <a:endParaRPr sz="18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How does modelling language differ from other sequences?</a:t>
            </a:r>
            <a:endParaRPr sz="18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8252" y="4595658"/>
            <a:ext cx="915748" cy="4381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541500" y="267255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675" y="324076"/>
            <a:ext cx="1936241" cy="22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90475" y="1059352"/>
            <a:ext cx="28188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is the </a:t>
            </a:r>
            <a:r>
              <a:rPr lang="en-GB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importance</a:t>
            </a: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of every element in the input sequence with respect to </a:t>
            </a:r>
            <a:r>
              <a:rPr lang="en-GB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itself?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Every word directly connected to every other word</a:t>
            </a: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More parallelization!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500" y="940162"/>
            <a:ext cx="2818800" cy="406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A30E4A09-8E23-B53E-A797-FE2E1015F0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7;p35">
            <a:extLst>
              <a:ext uri="{FF2B5EF4-FFF2-40B4-BE49-F238E27FC236}">
                <a16:creationId xmlns:a16="http://schemas.microsoft.com/office/drawing/2014/main" id="{2BF89C6F-48D7-79B0-855C-BB5FE32FE134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Transformers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9A0C1A47-A96B-E169-97D0-F8D5E2503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>
            <a:extLst>
              <a:ext uri="{FF2B5EF4-FFF2-40B4-BE49-F238E27FC236}">
                <a16:creationId xmlns:a16="http://schemas.microsoft.com/office/drawing/2014/main" id="{400E5739-592E-BC0E-2AF7-97758450B20F}"/>
              </a:ext>
            </a:extLst>
          </p:cNvPr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2">
            <a:extLst>
              <a:ext uri="{FF2B5EF4-FFF2-40B4-BE49-F238E27FC236}">
                <a16:creationId xmlns:a16="http://schemas.microsoft.com/office/drawing/2014/main" id="{0FDEF461-06F1-60E5-1715-4B0DA9487269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12" name="Google Shape;312;p32">
            <a:extLst>
              <a:ext uri="{FF2B5EF4-FFF2-40B4-BE49-F238E27FC236}">
                <a16:creationId xmlns:a16="http://schemas.microsoft.com/office/drawing/2014/main" id="{97EBD036-2093-326A-598B-96E0B1D6A7A5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Dissection of the Transformer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315" name="Google Shape;315;p32">
            <a:extLst>
              <a:ext uri="{FF2B5EF4-FFF2-40B4-BE49-F238E27FC236}">
                <a16:creationId xmlns:a16="http://schemas.microsoft.com/office/drawing/2014/main" id="{638B0DC5-3E6B-069D-D340-DE847710F8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>
            <a:extLst>
              <a:ext uri="{FF2B5EF4-FFF2-40B4-BE49-F238E27FC236}">
                <a16:creationId xmlns:a16="http://schemas.microsoft.com/office/drawing/2014/main" id="{97391280-3EA7-3578-B926-CE47D7115E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>
            <a:extLst>
              <a:ext uri="{FF2B5EF4-FFF2-40B4-BE49-F238E27FC236}">
                <a16:creationId xmlns:a16="http://schemas.microsoft.com/office/drawing/2014/main" id="{525D2CF8-0F9A-7888-74BE-1F0042DE6CE4}"/>
              </a:ext>
            </a:extLst>
          </p:cNvPr>
          <p:cNvSpPr txBox="1"/>
          <p:nvPr/>
        </p:nvSpPr>
        <p:spPr>
          <a:xfrm>
            <a:off x="3727300" y="8121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  <a:latin typeface="Nunito" pitchFamily="2" charset="77"/>
              </a:rPr>
              <a:t>Encoder</a:t>
            </a:r>
            <a:endParaRPr sz="20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320" name="Google Shape;320;p32">
            <a:extLst>
              <a:ext uri="{FF2B5EF4-FFF2-40B4-BE49-F238E27FC236}">
                <a16:creationId xmlns:a16="http://schemas.microsoft.com/office/drawing/2014/main" id="{4A62E677-A0E1-1C0A-F9B1-2B9D5A9F0FD5}"/>
              </a:ext>
            </a:extLst>
          </p:cNvPr>
          <p:cNvSpPr/>
          <p:nvPr/>
        </p:nvSpPr>
        <p:spPr>
          <a:xfrm>
            <a:off x="2242426" y="775225"/>
            <a:ext cx="1715200" cy="4224614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EE515029-65AF-8B1A-0A20-CC88F92E9C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1FD252D-D79A-0455-7838-C5A03D06C122}"/>
              </a:ext>
            </a:extLst>
          </p:cNvPr>
          <p:cNvSpPr txBox="1"/>
          <p:nvPr/>
        </p:nvSpPr>
        <p:spPr>
          <a:xfrm>
            <a:off x="4400387" y="1266485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Understanding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199971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621D56DF-5401-DDB2-37F2-9568DCB7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>
            <a:extLst>
              <a:ext uri="{FF2B5EF4-FFF2-40B4-BE49-F238E27FC236}">
                <a16:creationId xmlns:a16="http://schemas.microsoft.com/office/drawing/2014/main" id="{73B5B70E-16AD-1E23-678C-AEA2F6A372F1}"/>
              </a:ext>
            </a:extLst>
          </p:cNvPr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2">
            <a:extLst>
              <a:ext uri="{FF2B5EF4-FFF2-40B4-BE49-F238E27FC236}">
                <a16:creationId xmlns:a16="http://schemas.microsoft.com/office/drawing/2014/main" id="{ED118151-96A1-1408-6F61-4724DA565FCB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12" name="Google Shape;312;p32">
            <a:extLst>
              <a:ext uri="{FF2B5EF4-FFF2-40B4-BE49-F238E27FC236}">
                <a16:creationId xmlns:a16="http://schemas.microsoft.com/office/drawing/2014/main" id="{E5852D09-93B6-4C62-A87B-1A873DB577F1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Dissection of the Transformer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315" name="Google Shape;315;p32">
            <a:extLst>
              <a:ext uri="{FF2B5EF4-FFF2-40B4-BE49-F238E27FC236}">
                <a16:creationId xmlns:a16="http://schemas.microsoft.com/office/drawing/2014/main" id="{6FE5699E-6C94-DEFF-91E8-39A9B4686A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>
            <a:extLst>
              <a:ext uri="{FF2B5EF4-FFF2-40B4-BE49-F238E27FC236}">
                <a16:creationId xmlns:a16="http://schemas.microsoft.com/office/drawing/2014/main" id="{E89775E1-218E-C68A-083D-3D96048015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>
            <a:extLst>
              <a:ext uri="{FF2B5EF4-FFF2-40B4-BE49-F238E27FC236}">
                <a16:creationId xmlns:a16="http://schemas.microsoft.com/office/drawing/2014/main" id="{A3E71F00-F966-A0EF-5823-55381C5C9BEA}"/>
              </a:ext>
            </a:extLst>
          </p:cNvPr>
          <p:cNvSpPr txBox="1"/>
          <p:nvPr/>
        </p:nvSpPr>
        <p:spPr>
          <a:xfrm>
            <a:off x="3727300" y="8121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  <a:latin typeface="Nunito" pitchFamily="2" charset="77"/>
              </a:rPr>
              <a:t>Decoder</a:t>
            </a:r>
            <a:endParaRPr sz="20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320" name="Google Shape;320;p32">
            <a:extLst>
              <a:ext uri="{FF2B5EF4-FFF2-40B4-BE49-F238E27FC236}">
                <a16:creationId xmlns:a16="http://schemas.microsoft.com/office/drawing/2014/main" id="{19FF87A9-9FE8-33FE-FFB4-CC595C3C56D9}"/>
              </a:ext>
            </a:extLst>
          </p:cNvPr>
          <p:cNvSpPr/>
          <p:nvPr/>
        </p:nvSpPr>
        <p:spPr>
          <a:xfrm>
            <a:off x="549675" y="2080470"/>
            <a:ext cx="1715200" cy="284263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C6E92084-5CE6-B335-AA81-09717E1F92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1E231A8-0FD9-2AC4-F1E3-ADF673A3E8AB}"/>
              </a:ext>
            </a:extLst>
          </p:cNvPr>
          <p:cNvSpPr txBox="1"/>
          <p:nvPr/>
        </p:nvSpPr>
        <p:spPr>
          <a:xfrm>
            <a:off x="4400387" y="1266485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Generating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758613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Dissection of the Transformer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 rotWithShape="1">
          <a:blip r:embed="rId3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5"/>
          <p:cNvSpPr/>
          <p:nvPr/>
        </p:nvSpPr>
        <p:spPr>
          <a:xfrm>
            <a:off x="549675" y="760525"/>
            <a:ext cx="3408000" cy="42234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3">
            <a:alphaModFix/>
          </a:blip>
          <a:srcRect l="19826" t="58715" r="55312" b="33558"/>
          <a:stretch/>
        </p:blipFill>
        <p:spPr>
          <a:xfrm>
            <a:off x="1114950" y="322667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l="19826" t="58715" r="55312" b="33558"/>
          <a:stretch/>
        </p:blipFill>
        <p:spPr>
          <a:xfrm>
            <a:off x="2648125" y="244872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3">
            <a:alphaModFix/>
          </a:blip>
          <a:srcRect l="54976" t="56329" r="20162" b="33556"/>
          <a:stretch/>
        </p:blipFill>
        <p:spPr>
          <a:xfrm>
            <a:off x="2675575" y="3128625"/>
            <a:ext cx="708826" cy="41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096350C-B0F2-37E1-54E4-0FB0DA0CBA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2;p27">
            <a:extLst>
              <a:ext uri="{FF2B5EF4-FFF2-40B4-BE49-F238E27FC236}">
                <a16:creationId xmlns:a16="http://schemas.microsoft.com/office/drawing/2014/main" id="{C1CDB8E4-2C0B-2AAC-C3D9-AFDCA67CF4C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9388" y="916349"/>
            <a:ext cx="4204937" cy="36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>
          <a:extLst>
            <a:ext uri="{FF2B5EF4-FFF2-40B4-BE49-F238E27FC236}">
              <a16:creationId xmlns:a16="http://schemas.microsoft.com/office/drawing/2014/main" id="{B9607467-5593-50D0-6B5B-6B3668E8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>
            <a:extLst>
              <a:ext uri="{FF2B5EF4-FFF2-40B4-BE49-F238E27FC236}">
                <a16:creationId xmlns:a16="http://schemas.microsoft.com/office/drawing/2014/main" id="{F4E8F312-39BB-9930-9C77-F442359A6644}"/>
              </a:ext>
            </a:extLst>
          </p:cNvPr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4">
            <a:extLst>
              <a:ext uri="{FF2B5EF4-FFF2-40B4-BE49-F238E27FC236}">
                <a16:creationId xmlns:a16="http://schemas.microsoft.com/office/drawing/2014/main" id="{373D8042-FFD5-0C2F-3C2C-D2A0E18FA399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70" name="Google Shape;670;p54">
            <a:extLst>
              <a:ext uri="{FF2B5EF4-FFF2-40B4-BE49-F238E27FC236}">
                <a16:creationId xmlns:a16="http://schemas.microsoft.com/office/drawing/2014/main" id="{B8E168C8-1D0E-4C30-AAFB-E47F01B3A6BC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C9F976A5-2286-F6B0-58A6-0F39CC0F1F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911CA85-472B-0FF7-6908-5FA277C56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00" y="661775"/>
            <a:ext cx="4820712" cy="45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12D18F3-F3AA-260E-B28E-D6BDD1A16BD7}"/>
              </a:ext>
            </a:extLst>
          </p:cNvPr>
          <p:cNvSpPr txBox="1"/>
          <p:nvPr/>
        </p:nvSpPr>
        <p:spPr>
          <a:xfrm>
            <a:off x="505675" y="4958834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5"/>
              </a:rPr>
              <a:t>Image source</a:t>
            </a:r>
            <a:endParaRPr lang="nl-NL" sz="600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37F69BE-311B-3777-C080-A83791504CBE}"/>
              </a:ext>
            </a:extLst>
          </p:cNvPr>
          <p:cNvSpPr/>
          <p:nvPr/>
        </p:nvSpPr>
        <p:spPr>
          <a:xfrm>
            <a:off x="1571700" y="3070371"/>
            <a:ext cx="5005269" cy="2290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0010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>
          <a:extLst>
            <a:ext uri="{FF2B5EF4-FFF2-40B4-BE49-F238E27FC236}">
              <a16:creationId xmlns:a16="http://schemas.microsoft.com/office/drawing/2014/main" id="{9D5B48B4-932A-568D-9B05-E1EC9B37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>
            <a:extLst>
              <a:ext uri="{FF2B5EF4-FFF2-40B4-BE49-F238E27FC236}">
                <a16:creationId xmlns:a16="http://schemas.microsoft.com/office/drawing/2014/main" id="{374B7725-E89D-21E9-4362-17227A6EDE3A}"/>
              </a:ext>
            </a:extLst>
          </p:cNvPr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4">
            <a:extLst>
              <a:ext uri="{FF2B5EF4-FFF2-40B4-BE49-F238E27FC236}">
                <a16:creationId xmlns:a16="http://schemas.microsoft.com/office/drawing/2014/main" id="{6EFC581E-552D-D21D-FDF8-D34236922FD1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70" name="Google Shape;670;p54">
            <a:extLst>
              <a:ext uri="{FF2B5EF4-FFF2-40B4-BE49-F238E27FC236}">
                <a16:creationId xmlns:a16="http://schemas.microsoft.com/office/drawing/2014/main" id="{6807079B-29B2-6DC1-D915-D9F760C0794F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17AF6828-B5AF-4A3B-A0B6-953F8A15E0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38B60DBD-CA70-E038-E40B-B83A6629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00" y="661775"/>
            <a:ext cx="4820712" cy="45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955D80D-2C40-C52D-82AF-412B945E2C2A}"/>
              </a:ext>
            </a:extLst>
          </p:cNvPr>
          <p:cNvSpPr txBox="1"/>
          <p:nvPr/>
        </p:nvSpPr>
        <p:spPr>
          <a:xfrm>
            <a:off x="505675" y="4958834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5"/>
              </a:rPr>
              <a:t>Image source</a:t>
            </a:r>
            <a:endParaRPr lang="nl-NL" sz="60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339E0A5-3E98-C2BC-AEBC-17A06C52C6E6}"/>
              </a:ext>
            </a:extLst>
          </p:cNvPr>
          <p:cNvSpPr/>
          <p:nvPr/>
        </p:nvSpPr>
        <p:spPr>
          <a:xfrm>
            <a:off x="1571700" y="3998403"/>
            <a:ext cx="5005269" cy="2290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9958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>
          <a:extLst>
            <a:ext uri="{FF2B5EF4-FFF2-40B4-BE49-F238E27FC236}">
              <a16:creationId xmlns:a16="http://schemas.microsoft.com/office/drawing/2014/main" id="{65C42135-2A9C-540A-444B-7EC26AEE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>
            <a:extLst>
              <a:ext uri="{FF2B5EF4-FFF2-40B4-BE49-F238E27FC236}">
                <a16:creationId xmlns:a16="http://schemas.microsoft.com/office/drawing/2014/main" id="{B3A88DE9-2FB8-6E10-C9D2-ACE9935F93C7}"/>
              </a:ext>
            </a:extLst>
          </p:cNvPr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4">
            <a:extLst>
              <a:ext uri="{FF2B5EF4-FFF2-40B4-BE49-F238E27FC236}">
                <a16:creationId xmlns:a16="http://schemas.microsoft.com/office/drawing/2014/main" id="{4AFF6C09-19F5-31FE-1525-74FF1D2949D2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70" name="Google Shape;670;p54">
            <a:extLst>
              <a:ext uri="{FF2B5EF4-FFF2-40B4-BE49-F238E27FC236}">
                <a16:creationId xmlns:a16="http://schemas.microsoft.com/office/drawing/2014/main" id="{E704EA1B-4A8E-3E56-AD24-8F82BD4CB9DE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A729AFDB-0795-8F13-A1B3-14FA7F3540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C6F5686F-4D0A-76F5-1BC7-FABF1A98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00" y="661775"/>
            <a:ext cx="4820712" cy="45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B3D894F-662B-FF13-69FF-96D9AA9D0EE2}"/>
              </a:ext>
            </a:extLst>
          </p:cNvPr>
          <p:cNvSpPr txBox="1"/>
          <p:nvPr/>
        </p:nvSpPr>
        <p:spPr>
          <a:xfrm>
            <a:off x="505675" y="4958834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5"/>
              </a:rPr>
              <a:t>Image source</a:t>
            </a:r>
            <a:endParaRPr lang="nl-NL" sz="600" dirty="0"/>
          </a:p>
        </p:txBody>
      </p:sp>
    </p:spTree>
    <p:extLst>
      <p:ext uri="{BB962C8B-B14F-4D97-AF65-F5344CB8AC3E}">
        <p14:creationId xmlns:p14="http://schemas.microsoft.com/office/powerpoint/2010/main" val="4075230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70" name="Google Shape;670;p5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672" name="Google Shape;6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427" y="900864"/>
            <a:ext cx="5122612" cy="200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225" y="3438079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96181BB-EFEE-5376-DC89-72496DD872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0" name="Google Shape;690;p5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92" name="Google Shape;6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3C015212-E3DB-847D-F161-0212FA0A32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9" name="Google Shape;699;p5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01" name="Google Shape;7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7"/>
          <p:cNvSpPr/>
          <p:nvPr/>
        </p:nvSpPr>
        <p:spPr>
          <a:xfrm>
            <a:off x="671700" y="1306500"/>
            <a:ext cx="34251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7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7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BDA7B8E0-D911-6936-2A3B-2F414DCCB2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69425" y="1382450"/>
            <a:ext cx="2818800" cy="347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Modelling </a:t>
            </a:r>
            <a:r>
              <a:rPr lang="en-GB" i="1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natural language</a:t>
            </a: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have the innate ability for language (Universal Grammar)</a:t>
            </a: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Syntactic Structures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9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(Chomsky, N. 1957)</a:t>
            </a:r>
            <a:endParaRPr lang="en-US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 ways to model language:</a:t>
            </a: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Finite State Automata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Generative Grammars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Learning + Data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…. </a:t>
            </a:r>
            <a:endParaRPr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226725" y="148025"/>
            <a:ext cx="3219600" cy="4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575" y="544049"/>
            <a:ext cx="2682625" cy="17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663" y="2753075"/>
            <a:ext cx="2272449" cy="19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825" y="766149"/>
            <a:ext cx="2272424" cy="32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0E9DE2DB-12F9-53CD-4713-A421014DB1D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0;p16">
            <a:extLst>
              <a:ext uri="{FF2B5EF4-FFF2-40B4-BE49-F238E27FC236}">
                <a16:creationId xmlns:a16="http://schemas.microsoft.com/office/drawing/2014/main" id="{579E1855-1645-3604-5755-723D7B0F020B}"/>
              </a:ext>
            </a:extLst>
          </p:cNvPr>
          <p:cNvSpPr txBox="1"/>
          <p:nvPr/>
        </p:nvSpPr>
        <p:spPr>
          <a:xfrm>
            <a:off x="-660222" y="185275"/>
            <a:ext cx="50958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lt1"/>
                </a:solidFill>
                <a:latin typeface="Nunito" pitchFamily="2" charset="77"/>
              </a:rPr>
              <a:t>Sequential data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13" name="Google Shape;713;p5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15" name="Google Shape;7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8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8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8"/>
          <p:cNvSpPr/>
          <p:nvPr/>
        </p:nvSpPr>
        <p:spPr>
          <a:xfrm>
            <a:off x="1926713" y="1306500"/>
            <a:ext cx="21702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8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8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01969EDF-9528-89F6-2E05-9A42E1E740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29" name="Google Shape;729;p59"/>
          <p:cNvPicPr preferRelativeResize="0"/>
          <p:nvPr/>
        </p:nvPicPr>
        <p:blipFill rotWithShape="1">
          <a:blip r:embed="rId3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/>
          <p:cNvPicPr preferRelativeResize="0"/>
          <p:nvPr/>
        </p:nvPicPr>
        <p:blipFill rotWithShape="1">
          <a:blip r:embed="rId3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9"/>
          <p:cNvSpPr/>
          <p:nvPr/>
        </p:nvSpPr>
        <p:spPr>
          <a:xfrm>
            <a:off x="3939475" y="1692300"/>
            <a:ext cx="157500" cy="261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9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9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59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 rotWithShape="1">
          <a:blip r:embed="rId4">
            <a:alphaModFix/>
          </a:blip>
          <a:srcRect l="88965" b="29133"/>
          <a:stretch/>
        </p:blipFill>
        <p:spPr>
          <a:xfrm>
            <a:off x="8576575" y="931950"/>
            <a:ext cx="377925" cy="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C243E91-6927-12BB-1426-050FB0CBE4C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6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43" name="Google Shape;743;p6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45" name="Google Shape;745;p60"/>
          <p:cNvPicPr preferRelativeResize="0"/>
          <p:nvPr/>
        </p:nvPicPr>
        <p:blipFill rotWithShape="1">
          <a:blip r:embed="rId3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 rotWithShape="1">
          <a:blip r:embed="rId3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0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8" name="Google Shape;74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0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60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92CD34F-9C60-134B-E777-1D6BD2F9D6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58" name="Google Shape;758;p6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760" name="Google Shape;7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2" name="Google Shape;762;p61"/>
          <p:cNvPicPr preferRelativeResize="0"/>
          <p:nvPr/>
        </p:nvPicPr>
        <p:blipFill rotWithShape="1">
          <a:blip r:embed="rId3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1"/>
          <p:cNvPicPr preferRelativeResize="0"/>
          <p:nvPr/>
        </p:nvPicPr>
        <p:blipFill rotWithShape="1">
          <a:blip r:embed="rId3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013" y="2571750"/>
            <a:ext cx="6117976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4E6E1D16-7752-0E43-DC28-26C1436E38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773" name="Google Shape;7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2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5" name="Google Shape;775;p62"/>
          <p:cNvPicPr preferRelativeResize="0"/>
          <p:nvPr/>
        </p:nvPicPr>
        <p:blipFill rotWithShape="1">
          <a:blip r:embed="rId3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3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4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E67408B5-1880-0716-A1DA-C677EAE5FFF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84" name="Google Shape;784;p6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786" name="Google Shape;7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3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8" name="Google Shape;788;p63"/>
          <p:cNvPicPr preferRelativeResize="0"/>
          <p:nvPr/>
        </p:nvPicPr>
        <p:blipFill rotWithShape="1">
          <a:blip r:embed="rId3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3"/>
          <p:cNvPicPr preferRelativeResize="0"/>
          <p:nvPr/>
        </p:nvPicPr>
        <p:blipFill rotWithShape="1">
          <a:blip r:embed="rId3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3"/>
          <p:cNvPicPr preferRelativeResize="0"/>
          <p:nvPr/>
        </p:nvPicPr>
        <p:blipFill rotWithShape="1">
          <a:blip r:embed="rId4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3"/>
          <p:cNvPicPr preferRelativeResize="0"/>
          <p:nvPr/>
        </p:nvPicPr>
        <p:blipFill rotWithShape="1">
          <a:blip r:embed="rId5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EC6A27E2-B118-588E-ABE4-BF512446BE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800" name="Google Shape;8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3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3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4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5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5">
            <a:alphaModFix/>
          </a:blip>
          <a:srcRect l="80874" t="19622" r="2872" b="-1968"/>
          <a:stretch/>
        </p:blipFill>
        <p:spPr>
          <a:xfrm>
            <a:off x="6599425" y="2334000"/>
            <a:ext cx="762000" cy="19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2433C831-2874-D36E-FCF6-2AF9A61ECBD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Dissection of the Transformer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3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/>
        </p:nvSpPr>
        <p:spPr>
          <a:xfrm>
            <a:off x="4405125" y="1063834"/>
            <a:ext cx="41892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Layer Normalization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Skip Connections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Positional Encoding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Byte Pair Encodings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Layer Stacking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6666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Cross Attention</a:t>
            </a:r>
            <a:endParaRPr i="1" dirty="0">
              <a:solidFill>
                <a:srgbClr val="6666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3ADC6A3B-424D-CBB9-CBDD-08AB0EA23A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815" name="Google Shape;815;p65"/>
          <p:cNvPicPr preferRelativeResize="0"/>
          <p:nvPr/>
        </p:nvPicPr>
        <p:blipFill rotWithShape="1">
          <a:blip r:embed="rId3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5"/>
          <p:cNvPicPr preferRelativeResize="0"/>
          <p:nvPr/>
        </p:nvPicPr>
        <p:blipFill rotWithShape="1">
          <a:blip r:embed="rId3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5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8" name="Google Shape;8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5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0" name="Google Shape;820;p65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5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FEFA5E3B-4813-05EA-AE43-5297EE4EE63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Self Attention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830" name="Google Shape;830;p66"/>
          <p:cNvPicPr preferRelativeResize="0"/>
          <p:nvPr/>
        </p:nvPicPr>
        <p:blipFill rotWithShape="1">
          <a:blip r:embed="rId3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6"/>
          <p:cNvPicPr preferRelativeResize="0"/>
          <p:nvPr/>
        </p:nvPicPr>
        <p:blipFill rotWithShape="1">
          <a:blip r:embed="rId3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3CE6997-AC91-CADF-2483-C6FE2D9041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Human Activity Recognition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850" y="1525550"/>
            <a:ext cx="6572249" cy="27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CE9B83ED-0F29-3F20-1B6E-2AC95F2282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7"/>
          <p:cNvSpPr/>
          <p:nvPr/>
        </p:nvSpPr>
        <p:spPr>
          <a:xfrm>
            <a:off x="-59225" y="176378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7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95" name="Google Shape;995;p77"/>
          <p:cNvSpPr txBox="1"/>
          <p:nvPr/>
        </p:nvSpPr>
        <p:spPr>
          <a:xfrm>
            <a:off x="6840342" y="775225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  <a:latin typeface="Nunito" pitchFamily="2" charset="77"/>
              </a:rPr>
              <a:t>Decoder</a:t>
            </a:r>
            <a:endParaRPr sz="20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996" name="Google Shape;996;p77"/>
          <p:cNvSpPr txBox="1"/>
          <p:nvPr/>
        </p:nvSpPr>
        <p:spPr>
          <a:xfrm>
            <a:off x="698575" y="1073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  <a:latin typeface="Nunito" pitchFamily="2" charset="77"/>
              </a:rPr>
              <a:t>Encoder</a:t>
            </a:r>
            <a:endParaRPr sz="20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997" name="Google Shape;997;p77"/>
          <p:cNvSpPr txBox="1"/>
          <p:nvPr/>
        </p:nvSpPr>
        <p:spPr>
          <a:xfrm>
            <a:off x="611814" y="1453925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BERT</a:t>
            </a:r>
            <a:endParaRPr sz="2000" b="1"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98" name="Google Shape;998;p77"/>
          <p:cNvSpPr txBox="1"/>
          <p:nvPr/>
        </p:nvSpPr>
        <p:spPr>
          <a:xfrm>
            <a:off x="6923495" y="1207625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43434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GPT</a:t>
            </a:r>
            <a:endParaRPr sz="2000" b="1"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99" name="Google Shape;999;p77"/>
          <p:cNvPicPr preferRelativeResize="0"/>
          <p:nvPr/>
        </p:nvPicPr>
        <p:blipFill rotWithShape="1">
          <a:blip r:embed="rId3">
            <a:alphaModFix/>
          </a:blip>
          <a:srcRect t="29184" r="49683"/>
          <a:stretch/>
        </p:blipFill>
        <p:spPr>
          <a:xfrm>
            <a:off x="2680937" y="661775"/>
            <a:ext cx="1434626" cy="290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7"/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6103737" y="768775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96;p77">
            <a:extLst>
              <a:ext uri="{FF2B5EF4-FFF2-40B4-BE49-F238E27FC236}">
                <a16:creationId xmlns:a16="http://schemas.microsoft.com/office/drawing/2014/main" id="{7669A766-12D1-DE3C-CED0-18A1C34B29A8}"/>
              </a:ext>
            </a:extLst>
          </p:cNvPr>
          <p:cNvSpPr txBox="1"/>
          <p:nvPr/>
        </p:nvSpPr>
        <p:spPr>
          <a:xfrm>
            <a:off x="3231144" y="4051742"/>
            <a:ext cx="312173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  <a:latin typeface="Nunito" pitchFamily="2" charset="77"/>
              </a:rPr>
              <a:t>Encoder-decoder: T5</a:t>
            </a:r>
            <a:endParaRPr sz="20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3" name="Google Shape;996;p77">
            <a:extLst>
              <a:ext uri="{FF2B5EF4-FFF2-40B4-BE49-F238E27FC236}">
                <a16:creationId xmlns:a16="http://schemas.microsoft.com/office/drawing/2014/main" id="{6692C123-8B0A-4C83-D2FF-ACDBBA47FA0D}"/>
              </a:ext>
            </a:extLst>
          </p:cNvPr>
          <p:cNvSpPr txBox="1"/>
          <p:nvPr/>
        </p:nvSpPr>
        <p:spPr>
          <a:xfrm>
            <a:off x="519599" y="1731130"/>
            <a:ext cx="241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Sequence classification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Google Shape;996;p77">
            <a:extLst>
              <a:ext uri="{FF2B5EF4-FFF2-40B4-BE49-F238E27FC236}">
                <a16:creationId xmlns:a16="http://schemas.microsoft.com/office/drawing/2014/main" id="{09FD2919-851A-8292-6318-0C7B8D6B8B3E}"/>
              </a:ext>
            </a:extLst>
          </p:cNvPr>
          <p:cNvSpPr txBox="1"/>
          <p:nvPr/>
        </p:nvSpPr>
        <p:spPr>
          <a:xfrm>
            <a:off x="7052050" y="1588757"/>
            <a:ext cx="2418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 generation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Google Shape;996;p77">
            <a:extLst>
              <a:ext uri="{FF2B5EF4-FFF2-40B4-BE49-F238E27FC236}">
                <a16:creationId xmlns:a16="http://schemas.microsoft.com/office/drawing/2014/main" id="{E7F20574-0BB0-E1B5-EEBA-3CDE2771947B}"/>
              </a:ext>
            </a:extLst>
          </p:cNvPr>
          <p:cNvSpPr txBox="1"/>
          <p:nvPr/>
        </p:nvSpPr>
        <p:spPr>
          <a:xfrm>
            <a:off x="3615775" y="4470657"/>
            <a:ext cx="2418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Sequence-to-sequence e.g. machine translation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Google Shape;122;p17">
            <a:extLst>
              <a:ext uri="{FF2B5EF4-FFF2-40B4-BE49-F238E27FC236}">
                <a16:creationId xmlns:a16="http://schemas.microsoft.com/office/drawing/2014/main" id="{3B431089-1C63-1E62-CF50-1CAD9E4A69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69;p94">
            <a:extLst>
              <a:ext uri="{FF2B5EF4-FFF2-40B4-BE49-F238E27FC236}">
                <a16:creationId xmlns:a16="http://schemas.microsoft.com/office/drawing/2014/main" id="{5E51B2B8-BF2E-E787-4E96-99807500AB8A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Model types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7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7" name="Google Shape;1007;p7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10" name="Google Shape;10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300" y="1197075"/>
            <a:ext cx="7045456" cy="33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6CCADAF9-3BE2-46CA-A3E5-DB4D58EBC0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69;p94">
            <a:extLst>
              <a:ext uri="{FF2B5EF4-FFF2-40B4-BE49-F238E27FC236}">
                <a16:creationId xmlns:a16="http://schemas.microsoft.com/office/drawing/2014/main" id="{A65909C2-6831-07A0-EAE6-26FE30944B25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Generative Pre-Trained Transformers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F4F7AB2D-6887-D126-65ED-581092B4E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94">
            <a:extLst>
              <a:ext uri="{FF2B5EF4-FFF2-40B4-BE49-F238E27FC236}">
                <a16:creationId xmlns:a16="http://schemas.microsoft.com/office/drawing/2014/main" id="{F3AE4286-77AD-08AC-F1DA-9DF13E7924CD}"/>
              </a:ext>
            </a:extLst>
          </p:cNvPr>
          <p:cNvSpPr/>
          <p:nvPr/>
        </p:nvSpPr>
        <p:spPr>
          <a:xfrm>
            <a:off x="-118500" y="-25269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A74203D0-0106-A752-67B3-DBFDA2EA4CC6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language models to chatbots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D11DE900-A4ED-A7AB-266F-9487E5F7CE93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B940CD2C-FB90-22A9-2434-2ED9310168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73;p94">
            <a:extLst>
              <a:ext uri="{FF2B5EF4-FFF2-40B4-BE49-F238E27FC236}">
                <a16:creationId xmlns:a16="http://schemas.microsoft.com/office/drawing/2014/main" id="{0217E329-8238-CF6A-174C-CD0B1831F91F}"/>
              </a:ext>
            </a:extLst>
          </p:cNvPr>
          <p:cNvSpPr txBox="1"/>
          <p:nvPr/>
        </p:nvSpPr>
        <p:spPr>
          <a:xfrm>
            <a:off x="687897" y="1017850"/>
            <a:ext cx="7516536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GPT: language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ChatGPT: </a:t>
            </a:r>
            <a:r>
              <a:rPr lang="en-US" b="1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aligned</a:t>
            </a: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language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Alignment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what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type of response is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desirable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? How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can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we make model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behaviour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be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1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aligned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with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human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norms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and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values</a:t>
            </a:r>
            <a:r>
              <a:rPr lang="nl-NL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endParaRPr lang="en-US"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93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>
          <a:extLst>
            <a:ext uri="{FF2B5EF4-FFF2-40B4-BE49-F238E27FC236}">
              <a16:creationId xmlns:a16="http://schemas.microsoft.com/office/drawing/2014/main" id="{FEB764DE-F02A-D235-6E7A-639C86470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>
            <a:extLst>
              <a:ext uri="{FF2B5EF4-FFF2-40B4-BE49-F238E27FC236}">
                <a16:creationId xmlns:a16="http://schemas.microsoft.com/office/drawing/2014/main" id="{480247F5-5BC9-D966-D109-844D19206E29}"/>
              </a:ext>
            </a:extLst>
          </p:cNvPr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C189B"/>
                </a:solidFill>
                <a:latin typeface="Nunito" pitchFamily="2" charset="77"/>
              </a:rPr>
              <a:t>Alignment and instruction finetuning</a:t>
            </a:r>
            <a:endParaRPr sz="28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415" name="Google Shape;1415;p103">
            <a:extLst>
              <a:ext uri="{FF2B5EF4-FFF2-40B4-BE49-F238E27FC236}">
                <a16:creationId xmlns:a16="http://schemas.microsoft.com/office/drawing/2014/main" id="{A7951DA9-8B27-A5B6-9EB1-B5BC4A576BE8}"/>
              </a:ext>
            </a:extLst>
          </p:cNvPr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03">
            <a:extLst>
              <a:ext uri="{FF2B5EF4-FFF2-40B4-BE49-F238E27FC236}">
                <a16:creationId xmlns:a16="http://schemas.microsoft.com/office/drawing/2014/main" id="{BB574382-754C-7203-0B1E-823805C7183B}"/>
              </a:ext>
            </a:extLst>
          </p:cNvPr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A247F5A7-74E6-BBAC-73FF-6982BCD25F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3F82D3-6635-DD41-71B0-6686E330A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/>
          <a:stretch/>
        </p:blipFill>
        <p:spPr bwMode="auto">
          <a:xfrm>
            <a:off x="437875" y="805343"/>
            <a:ext cx="7540056" cy="43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8994D096-83E8-E040-BCCF-8097A6400F7C}"/>
              </a:ext>
            </a:extLst>
          </p:cNvPr>
          <p:cNvSpPr/>
          <p:nvPr/>
        </p:nvSpPr>
        <p:spPr>
          <a:xfrm>
            <a:off x="2919369" y="805343"/>
            <a:ext cx="5192785" cy="434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6840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>
          <a:extLst>
            <a:ext uri="{FF2B5EF4-FFF2-40B4-BE49-F238E27FC236}">
              <a16:creationId xmlns:a16="http://schemas.microsoft.com/office/drawing/2014/main" id="{C72DAB66-9FED-4566-AACB-395308319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>
            <a:extLst>
              <a:ext uri="{FF2B5EF4-FFF2-40B4-BE49-F238E27FC236}">
                <a16:creationId xmlns:a16="http://schemas.microsoft.com/office/drawing/2014/main" id="{B5E18FDF-5B5E-DA75-1DF4-AE473F51BAFD}"/>
              </a:ext>
            </a:extLst>
          </p:cNvPr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C189B"/>
                </a:solidFill>
                <a:latin typeface="Nunito" pitchFamily="2" charset="77"/>
              </a:rPr>
              <a:t>Alignment and instruction finetuning</a:t>
            </a:r>
            <a:endParaRPr sz="28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415" name="Google Shape;1415;p103">
            <a:extLst>
              <a:ext uri="{FF2B5EF4-FFF2-40B4-BE49-F238E27FC236}">
                <a16:creationId xmlns:a16="http://schemas.microsoft.com/office/drawing/2014/main" id="{B4E2B3AE-0A2B-0DE9-0194-F3B7139168FF}"/>
              </a:ext>
            </a:extLst>
          </p:cNvPr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03">
            <a:extLst>
              <a:ext uri="{FF2B5EF4-FFF2-40B4-BE49-F238E27FC236}">
                <a16:creationId xmlns:a16="http://schemas.microsoft.com/office/drawing/2014/main" id="{C4AD940B-9E30-9721-1351-DB515ED61C44}"/>
              </a:ext>
            </a:extLst>
          </p:cNvPr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109E7F20-976C-FB7F-A969-855DDEE096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F11DA7-01D1-97A3-0A45-8B0DF295F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/>
          <a:stretch/>
        </p:blipFill>
        <p:spPr bwMode="auto">
          <a:xfrm>
            <a:off x="437875" y="805343"/>
            <a:ext cx="7540056" cy="43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7FCF4890-E2CF-2389-E607-C979C10B363D}"/>
              </a:ext>
            </a:extLst>
          </p:cNvPr>
          <p:cNvSpPr/>
          <p:nvPr/>
        </p:nvSpPr>
        <p:spPr>
          <a:xfrm>
            <a:off x="5343787" y="805343"/>
            <a:ext cx="2768367" cy="434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534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>
          <a:extLst>
            <a:ext uri="{FF2B5EF4-FFF2-40B4-BE49-F238E27FC236}">
              <a16:creationId xmlns:a16="http://schemas.microsoft.com/office/drawing/2014/main" id="{199287C3-428A-6F11-1F69-98D98EB7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>
            <a:extLst>
              <a:ext uri="{FF2B5EF4-FFF2-40B4-BE49-F238E27FC236}">
                <a16:creationId xmlns:a16="http://schemas.microsoft.com/office/drawing/2014/main" id="{E1C79696-236C-A1B4-7116-0837B17652CD}"/>
              </a:ext>
            </a:extLst>
          </p:cNvPr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C189B"/>
                </a:solidFill>
                <a:latin typeface="Nunito" pitchFamily="2" charset="77"/>
              </a:rPr>
              <a:t>Alignment and instruction finetuning</a:t>
            </a:r>
            <a:endParaRPr sz="28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415" name="Google Shape;1415;p103">
            <a:extLst>
              <a:ext uri="{FF2B5EF4-FFF2-40B4-BE49-F238E27FC236}">
                <a16:creationId xmlns:a16="http://schemas.microsoft.com/office/drawing/2014/main" id="{B51C5469-84A9-70C7-F98A-7475A2523FF4}"/>
              </a:ext>
            </a:extLst>
          </p:cNvPr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03">
            <a:extLst>
              <a:ext uri="{FF2B5EF4-FFF2-40B4-BE49-F238E27FC236}">
                <a16:creationId xmlns:a16="http://schemas.microsoft.com/office/drawing/2014/main" id="{47076EF9-83AC-7DBE-40AB-0EC10B2FDDB7}"/>
              </a:ext>
            </a:extLst>
          </p:cNvPr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2DE37C45-1B5E-BD2A-50A2-C2E2F5B894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915377-842D-AA4E-E31E-1D40D9A92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/>
          <a:stretch/>
        </p:blipFill>
        <p:spPr bwMode="auto">
          <a:xfrm>
            <a:off x="437875" y="805343"/>
            <a:ext cx="7540056" cy="43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CD7D5A4-AAE2-0230-8982-86619E561EFD}"/>
              </a:ext>
            </a:extLst>
          </p:cNvPr>
          <p:cNvSpPr txBox="1"/>
          <p:nvPr/>
        </p:nvSpPr>
        <p:spPr>
          <a:xfrm>
            <a:off x="96125" y="4911263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5"/>
              </a:rPr>
              <a:t>Image </a:t>
            </a:r>
            <a:r>
              <a:rPr lang="nl-NL" sz="600" dirty="0">
                <a:hlinkClick r:id="rId6"/>
              </a:rPr>
              <a:t>source</a:t>
            </a:r>
            <a:endParaRPr lang="nl-NL" sz="600" dirty="0"/>
          </a:p>
        </p:txBody>
      </p:sp>
    </p:spTree>
    <p:extLst>
      <p:ext uri="{BB962C8B-B14F-4D97-AF65-F5344CB8AC3E}">
        <p14:creationId xmlns:p14="http://schemas.microsoft.com/office/powerpoint/2010/main" val="1362820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2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Scaling Transformers </a:t>
            </a:r>
            <a:endParaRPr sz="36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1396" name="Google Shape;1396;p10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 dirty="0">
              <a:solidFill>
                <a:srgbClr val="A9145E"/>
              </a:solidFill>
              <a:latin typeface="Nunito" pitchFamily="2" charset="77"/>
            </a:endParaRPr>
          </a:p>
        </p:txBody>
      </p:sp>
      <p:grpSp>
        <p:nvGrpSpPr>
          <p:cNvPr id="1397" name="Google Shape;1397;p10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98" name="Google Shape;1398;p10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0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0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0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0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0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04" name="Google Shape;1404;p10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0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0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AFE20AE3-36C7-BDB8-091A-26BEE481FF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7716CA5F-8D6D-763B-3C02-81D54310D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>
            <a:extLst>
              <a:ext uri="{FF2B5EF4-FFF2-40B4-BE49-F238E27FC236}">
                <a16:creationId xmlns:a16="http://schemas.microsoft.com/office/drawing/2014/main" id="{456CCF0E-395D-D61A-C1FF-270D1BBCE76A}"/>
              </a:ext>
            </a:extLst>
          </p:cNvPr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  <a:latin typeface="Nunito" pitchFamily="2" charset="77"/>
              </a:rPr>
              <a:t>Cambrian Explosion of LMs</a:t>
            </a:r>
            <a:endParaRPr sz="28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269" name="Google Shape;269;p28">
            <a:extLst>
              <a:ext uri="{FF2B5EF4-FFF2-40B4-BE49-F238E27FC236}">
                <a16:creationId xmlns:a16="http://schemas.microsoft.com/office/drawing/2014/main" id="{FDA70074-00B5-A4CF-2E93-DB32BE8942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200" y="5762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>
            <a:extLst>
              <a:ext uri="{FF2B5EF4-FFF2-40B4-BE49-F238E27FC236}">
                <a16:creationId xmlns:a16="http://schemas.microsoft.com/office/drawing/2014/main" id="{C399CAEA-5503-62CC-1D1A-17EDD7CC0BF9}"/>
              </a:ext>
            </a:extLst>
          </p:cNvPr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3C18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2155320F-809D-4124-BD63-A4ABDB8A26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F6A526-296A-EEAF-9751-5B9AB28B3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7" b="9243"/>
          <a:stretch/>
        </p:blipFill>
        <p:spPr bwMode="auto">
          <a:xfrm>
            <a:off x="313426" y="894650"/>
            <a:ext cx="8517147" cy="347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hlinkClick r:id="rId5"/>
            <a:extLst>
              <a:ext uri="{FF2B5EF4-FFF2-40B4-BE49-F238E27FC236}">
                <a16:creationId xmlns:a16="http://schemas.microsoft.com/office/drawing/2014/main" id="{911B1D71-1412-F201-6368-7FFCDEA2B8A4}"/>
              </a:ext>
            </a:extLst>
          </p:cNvPr>
          <p:cNvSpPr txBox="1"/>
          <p:nvPr/>
        </p:nvSpPr>
        <p:spPr>
          <a:xfrm>
            <a:off x="76200" y="4772117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6"/>
              </a:rPr>
              <a:t>Image source</a:t>
            </a:r>
            <a:endParaRPr lang="nl-NL" sz="6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30577EE-AE58-08EC-93FD-96278E217E13}"/>
              </a:ext>
            </a:extLst>
          </p:cNvPr>
          <p:cNvSpPr txBox="1"/>
          <p:nvPr/>
        </p:nvSpPr>
        <p:spPr>
          <a:xfrm>
            <a:off x="313426" y="4464340"/>
            <a:ext cx="6550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comparison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“big” model in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original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attention paper had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only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213M parameters</a:t>
            </a:r>
          </a:p>
        </p:txBody>
      </p:sp>
    </p:spTree>
    <p:extLst>
      <p:ext uri="{BB962C8B-B14F-4D97-AF65-F5344CB8AC3E}">
        <p14:creationId xmlns:p14="http://schemas.microsoft.com/office/powerpoint/2010/main" val="18700501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4"/>
          <p:cNvSpPr/>
          <p:nvPr/>
        </p:nvSpPr>
        <p:spPr>
          <a:xfrm>
            <a:off x="-59225" y="-592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0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04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Nunito" pitchFamily="2" charset="77"/>
              </a:rPr>
              <a:t>Transformer Explosion</a:t>
            </a:r>
            <a:endParaRPr sz="1800" b="1" dirty="0">
              <a:solidFill>
                <a:schemeClr val="lt1"/>
              </a:solidFill>
              <a:latin typeface="Nunito" pitchFamily="2" charset="77"/>
            </a:endParaRPr>
          </a:p>
        </p:txBody>
      </p:sp>
      <p:sp>
        <p:nvSpPr>
          <p:cNvPr id="1432" name="Google Shape;1432;p10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0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35" name="Google Shape;1435;p104"/>
          <p:cNvSpPr txBox="1"/>
          <p:nvPr/>
        </p:nvSpPr>
        <p:spPr>
          <a:xfrm>
            <a:off x="43175" y="1127775"/>
            <a:ext cx="2745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GPT-3 Trained on ~350 Billion tokens</a:t>
            </a: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GPT-3 has 175B parameters!</a:t>
            </a: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436" name="Google Shape;143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371" y="517172"/>
            <a:ext cx="5332125" cy="285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F52DFA30-493C-E05D-3AD8-315E2A9DF7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>
          <a:extLst>
            <a:ext uri="{FF2B5EF4-FFF2-40B4-BE49-F238E27FC236}">
              <a16:creationId xmlns:a16="http://schemas.microsoft.com/office/drawing/2014/main" id="{B702A71D-18D4-744D-5D9C-0E53BDFF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4">
            <a:extLst>
              <a:ext uri="{FF2B5EF4-FFF2-40B4-BE49-F238E27FC236}">
                <a16:creationId xmlns:a16="http://schemas.microsoft.com/office/drawing/2014/main" id="{81A491D4-9F64-5713-A6FC-6F097AACD8BC}"/>
              </a:ext>
            </a:extLst>
          </p:cNvPr>
          <p:cNvSpPr/>
          <p:nvPr/>
        </p:nvSpPr>
        <p:spPr>
          <a:xfrm>
            <a:off x="-59225" y="-592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04">
            <a:extLst>
              <a:ext uri="{FF2B5EF4-FFF2-40B4-BE49-F238E27FC236}">
                <a16:creationId xmlns:a16="http://schemas.microsoft.com/office/drawing/2014/main" id="{91DEEB2E-4F77-B92A-B584-8A63F803975D}"/>
              </a:ext>
            </a:extLst>
          </p:cNvPr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04">
            <a:extLst>
              <a:ext uri="{FF2B5EF4-FFF2-40B4-BE49-F238E27FC236}">
                <a16:creationId xmlns:a16="http://schemas.microsoft.com/office/drawing/2014/main" id="{70AFAC2A-E2BF-757F-1E43-21991CABC458}"/>
              </a:ext>
            </a:extLst>
          </p:cNvPr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Nunito" pitchFamily="2" charset="77"/>
              </a:rPr>
              <a:t>Transformer Explosion</a:t>
            </a:r>
            <a:endParaRPr sz="1800" b="1" dirty="0">
              <a:solidFill>
                <a:schemeClr val="lt1"/>
              </a:solidFill>
              <a:latin typeface="Nunito" pitchFamily="2" charset="77"/>
            </a:endParaRPr>
          </a:p>
        </p:txBody>
      </p:sp>
      <p:sp>
        <p:nvSpPr>
          <p:cNvPr id="1432" name="Google Shape;1432;p104">
            <a:extLst>
              <a:ext uri="{FF2B5EF4-FFF2-40B4-BE49-F238E27FC236}">
                <a16:creationId xmlns:a16="http://schemas.microsoft.com/office/drawing/2014/main" id="{7FD916C2-C8F9-057F-CE9D-4E9305338E49}"/>
              </a:ext>
            </a:extLst>
          </p:cNvPr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04">
            <a:extLst>
              <a:ext uri="{FF2B5EF4-FFF2-40B4-BE49-F238E27FC236}">
                <a16:creationId xmlns:a16="http://schemas.microsoft.com/office/drawing/2014/main" id="{E1057D50-654C-85ED-D4DE-9A7CAFEEAFC3}"/>
              </a:ext>
            </a:extLst>
          </p:cNvPr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4">
            <a:extLst>
              <a:ext uri="{FF2B5EF4-FFF2-40B4-BE49-F238E27FC236}">
                <a16:creationId xmlns:a16="http://schemas.microsoft.com/office/drawing/2014/main" id="{313ADA3D-73FD-37CF-2A11-F0017818B9D8}"/>
              </a:ext>
            </a:extLst>
          </p:cNvPr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35" name="Google Shape;1435;p104">
            <a:extLst>
              <a:ext uri="{FF2B5EF4-FFF2-40B4-BE49-F238E27FC236}">
                <a16:creationId xmlns:a16="http://schemas.microsoft.com/office/drawing/2014/main" id="{FC53558E-B90F-5E5D-0E1D-A111E3400B01}"/>
              </a:ext>
            </a:extLst>
          </p:cNvPr>
          <p:cNvSpPr txBox="1"/>
          <p:nvPr/>
        </p:nvSpPr>
        <p:spPr>
          <a:xfrm>
            <a:off x="43175" y="1127775"/>
            <a:ext cx="27450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GPT-3 Trained on ~350 Billion tokens</a:t>
            </a: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GPT-3 has 175B parameters!</a:t>
            </a: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GPT4: in the range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1.8T parameters, trained on &gt;1T tokens.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 months at 20.000 A100s… </a:t>
            </a: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436" name="Google Shape;1436;p104">
            <a:extLst>
              <a:ext uri="{FF2B5EF4-FFF2-40B4-BE49-F238E27FC236}">
                <a16:creationId xmlns:a16="http://schemas.microsoft.com/office/drawing/2014/main" id="{A88C4432-C642-1668-DEAB-C80E0F354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371" y="517172"/>
            <a:ext cx="5332125" cy="285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E93E6D48-D4EB-2592-1FE0-3879721173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26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Human Activity Recognition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300" y="1716875"/>
            <a:ext cx="5252774" cy="29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402550" y="1235889"/>
            <a:ext cx="604858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CNNs work here because they take </a:t>
            </a:r>
            <a:r>
              <a:rPr lang="en-GB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nearby</a:t>
            </a:r>
            <a:r>
              <a:rPr lang="en-GB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tokens into account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02550" y="876082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we use a CNN? 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DDE42C60-2138-3E39-31A3-610AB1C8D8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83" name="Google Shape;1283;p9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3C189B"/>
                </a:solidFill>
                <a:latin typeface="Nunito" pitchFamily="2" charset="77"/>
              </a:rPr>
              <a:t>Transformer training is quite slow </a:t>
            </a:r>
          </a:p>
        </p:txBody>
      </p:sp>
      <p:sp>
        <p:nvSpPr>
          <p:cNvPr id="1285" name="Google Shape;1285;p9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5"/>
          <p:cNvSpPr txBox="1"/>
          <p:nvPr/>
        </p:nvSpPr>
        <p:spPr>
          <a:xfrm>
            <a:off x="25125" y="1036300"/>
            <a:ext cx="30000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We need a lot of data</a:t>
            </a:r>
            <a:endParaRPr sz="125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And </a:t>
            </a:r>
            <a:r>
              <a:rPr lang="en-GB" sz="1250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a lot</a:t>
            </a:r>
            <a:r>
              <a:rPr lang="en-GB" sz="125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 of parameters</a:t>
            </a:r>
            <a:endParaRPr sz="125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</p:txBody>
      </p:sp>
      <p:pic>
        <p:nvPicPr>
          <p:cNvPr id="1288" name="Google Shape;1288;p95"/>
          <p:cNvPicPr preferRelativeResize="0"/>
          <p:nvPr/>
        </p:nvPicPr>
        <p:blipFill rotWithShape="1">
          <a:blip r:embed="rId3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95"/>
          <p:cNvPicPr preferRelativeResize="0"/>
          <p:nvPr/>
        </p:nvPicPr>
        <p:blipFill rotWithShape="1">
          <a:blip r:embed="rId3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B6B58FB9-87EF-5A89-2F4E-0ED4E291690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9"/>
          <p:cNvSpPr/>
          <p:nvPr/>
        </p:nvSpPr>
        <p:spPr>
          <a:xfrm>
            <a:off x="-59225" y="157086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56" name="Google Shape;1356;p9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57" name="Google Shape;1357;p9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59" name="Google Shape;135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50" y="966575"/>
            <a:ext cx="4535807" cy="38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9"/>
          <p:cNvSpPr txBox="1"/>
          <p:nvPr/>
        </p:nvSpPr>
        <p:spPr>
          <a:xfrm>
            <a:off x="564100" y="4577725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 dirty="0" err="1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ArXiv</a:t>
            </a: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 abs/2203.15556 (2022): n. </a:t>
            </a:r>
            <a:r>
              <a:rPr lang="en-GB" sz="900" dirty="0" err="1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pag</a:t>
            </a: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.</a:t>
            </a:r>
            <a:endParaRPr sz="90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A647E746-7792-EE7B-DE85-1204BF5A9D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83;p95">
            <a:extLst>
              <a:ext uri="{FF2B5EF4-FFF2-40B4-BE49-F238E27FC236}">
                <a16:creationId xmlns:a16="http://schemas.microsoft.com/office/drawing/2014/main" id="{49F09EA7-6D80-CC67-E972-7EE274498410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3C189B"/>
                </a:solidFill>
                <a:latin typeface="Nunito" pitchFamily="2" charset="77"/>
              </a:rPr>
              <a:t>Chinchilla Scaling Laws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68" name="Google Shape;1368;p100"/>
          <p:cNvSpPr txBox="1"/>
          <p:nvPr/>
        </p:nvSpPr>
        <p:spPr>
          <a:xfrm>
            <a:off x="564100" y="4577725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 dirty="0" err="1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ArXiv</a:t>
            </a: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 abs/2203.15556 (2022): n. </a:t>
            </a:r>
            <a:r>
              <a:rPr lang="en-GB" sz="900" dirty="0" err="1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pag</a:t>
            </a:r>
            <a:r>
              <a:rPr lang="en-GB" sz="900" dirty="0">
                <a:solidFill>
                  <a:srgbClr val="595959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.</a:t>
            </a:r>
            <a:endParaRPr sz="900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69" name="Google Shape;1369;p10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70" name="Google Shape;1370;p10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72" name="Google Shape;137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850" y="860425"/>
            <a:ext cx="4408808" cy="380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59A7EF4D-911D-5914-882E-DBBD2554BB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83;p95">
            <a:extLst>
              <a:ext uri="{FF2B5EF4-FFF2-40B4-BE49-F238E27FC236}">
                <a16:creationId xmlns:a16="http://schemas.microsoft.com/office/drawing/2014/main" id="{48DCC9F5-9BE4-24D3-C0E5-2C6FA4A44905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3C189B"/>
                </a:solidFill>
                <a:latin typeface="Nunito" pitchFamily="2" charset="77"/>
              </a:rPr>
              <a:t>Chinchilla Scaling Laws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>
          <a:extLst>
            <a:ext uri="{FF2B5EF4-FFF2-40B4-BE49-F238E27FC236}">
              <a16:creationId xmlns:a16="http://schemas.microsoft.com/office/drawing/2014/main" id="{D60024DB-0881-E3F0-E831-8072B876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2">
            <a:extLst>
              <a:ext uri="{FF2B5EF4-FFF2-40B4-BE49-F238E27FC236}">
                <a16:creationId xmlns:a16="http://schemas.microsoft.com/office/drawing/2014/main" id="{E876B678-4291-EF20-A02C-2B11525865FC}"/>
              </a:ext>
            </a:extLst>
          </p:cNvPr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Finetuning LLMs at scale</a:t>
            </a:r>
            <a:endParaRPr sz="36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1396" name="Google Shape;1396;p102">
            <a:extLst>
              <a:ext uri="{FF2B5EF4-FFF2-40B4-BE49-F238E27FC236}">
                <a16:creationId xmlns:a16="http://schemas.microsoft.com/office/drawing/2014/main" id="{20EC66D7-4002-A358-3858-98C38AB3E8A6}"/>
              </a:ext>
            </a:extLst>
          </p:cNvPr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 dirty="0">
              <a:solidFill>
                <a:srgbClr val="A9145E"/>
              </a:solidFill>
              <a:latin typeface="Nunito" pitchFamily="2" charset="77"/>
            </a:endParaRPr>
          </a:p>
        </p:txBody>
      </p:sp>
      <p:grpSp>
        <p:nvGrpSpPr>
          <p:cNvPr id="1397" name="Google Shape;1397;p102">
            <a:extLst>
              <a:ext uri="{FF2B5EF4-FFF2-40B4-BE49-F238E27FC236}">
                <a16:creationId xmlns:a16="http://schemas.microsoft.com/office/drawing/2014/main" id="{C81D10C3-2AF0-01BD-8489-42AFED32135C}"/>
              </a:ext>
            </a:extLst>
          </p:cNvPr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98" name="Google Shape;1398;p102">
              <a:extLst>
                <a:ext uri="{FF2B5EF4-FFF2-40B4-BE49-F238E27FC236}">
                  <a16:creationId xmlns:a16="http://schemas.microsoft.com/office/drawing/2014/main" id="{83C11BFC-8FC0-CBE4-B837-E5AC3B60C5F3}"/>
                </a:ext>
              </a:extLst>
            </p:cNvPr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02">
              <a:extLst>
                <a:ext uri="{FF2B5EF4-FFF2-40B4-BE49-F238E27FC236}">
                  <a16:creationId xmlns:a16="http://schemas.microsoft.com/office/drawing/2014/main" id="{BCE7E305-3417-D9F1-3F0A-4E0F317269FA}"/>
                </a:ext>
              </a:extLst>
            </p:cNvPr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02">
              <a:extLst>
                <a:ext uri="{FF2B5EF4-FFF2-40B4-BE49-F238E27FC236}">
                  <a16:creationId xmlns:a16="http://schemas.microsoft.com/office/drawing/2014/main" id="{7D832FCD-4D0C-1F8F-63EF-91FF96A320F3}"/>
                </a:ext>
              </a:extLst>
            </p:cNvPr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02">
              <a:extLst>
                <a:ext uri="{FF2B5EF4-FFF2-40B4-BE49-F238E27FC236}">
                  <a16:creationId xmlns:a16="http://schemas.microsoft.com/office/drawing/2014/main" id="{1B97F9DC-D793-1B0D-B685-E8B9C361F2F1}"/>
                </a:ext>
              </a:extLst>
            </p:cNvPr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02">
              <a:extLst>
                <a:ext uri="{FF2B5EF4-FFF2-40B4-BE49-F238E27FC236}">
                  <a16:creationId xmlns:a16="http://schemas.microsoft.com/office/drawing/2014/main" id="{1AB18EAD-8C08-9767-B114-F26D2C82495A}"/>
                </a:ext>
              </a:extLst>
            </p:cNvPr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02">
            <a:extLst>
              <a:ext uri="{FF2B5EF4-FFF2-40B4-BE49-F238E27FC236}">
                <a16:creationId xmlns:a16="http://schemas.microsoft.com/office/drawing/2014/main" id="{5F3323F0-360B-40E4-F7B1-11F911928BA8}"/>
              </a:ext>
            </a:extLst>
          </p:cNvPr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04" name="Google Shape;1404;p102">
              <a:extLst>
                <a:ext uri="{FF2B5EF4-FFF2-40B4-BE49-F238E27FC236}">
                  <a16:creationId xmlns:a16="http://schemas.microsoft.com/office/drawing/2014/main" id="{87EC8AD3-157D-0632-5810-D1D1DCA3573E}"/>
                </a:ext>
              </a:extLst>
            </p:cNvPr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02">
              <a:extLst>
                <a:ext uri="{FF2B5EF4-FFF2-40B4-BE49-F238E27FC236}">
                  <a16:creationId xmlns:a16="http://schemas.microsoft.com/office/drawing/2014/main" id="{75C9F9D4-9B86-896A-8CED-3D1DF9F113EC}"/>
                </a:ext>
              </a:extLst>
            </p:cNvPr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02">
              <a:extLst>
                <a:ext uri="{FF2B5EF4-FFF2-40B4-BE49-F238E27FC236}">
                  <a16:creationId xmlns:a16="http://schemas.microsoft.com/office/drawing/2014/main" id="{3B3268FC-FD3D-8C77-F12F-C3A38FC470C8}"/>
                </a:ext>
              </a:extLst>
            </p:cNvPr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C4E6EEE-747A-2FC0-1851-4B441FBE46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02007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30A721F2-79DD-8106-6BA4-B734A457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273CD372-EBD1-0F9B-DC95-DAC004628FD9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training to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  <a:sym typeface="Wingdings" pitchFamily="2" charset="2"/>
              </a:rPr>
              <a:t>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finetuning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36B986DB-59B9-E1FA-A0A4-26DBCE87702B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A01AE9CA-06E6-5DE8-F7D3-A06134B5F9D6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FBF48250-945C-13F8-B7C1-CFC8DD8256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AEA3729-924F-26A4-0944-DE19E5CC8646}"/>
              </a:ext>
            </a:extLst>
          </p:cNvPr>
          <p:cNvSpPr txBox="1"/>
          <p:nvPr/>
        </p:nvSpPr>
        <p:spPr>
          <a:xfrm>
            <a:off x="96125" y="4911263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4"/>
              </a:rPr>
              <a:t>Image source</a:t>
            </a:r>
            <a:endParaRPr lang="nl-NL" sz="6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301BFE-5046-17F7-BDCC-A1E2CFA16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25"/>
            <a:ext cx="9144000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287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9FE9179D-438B-D25E-C3A6-45B813111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D8651C08-54A3-192E-0B93-09BD083F0BF1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training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  <a:sym typeface="Wingdings" pitchFamily="2" charset="2"/>
              </a:rPr>
              <a:t>to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finetuning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C6F34CC7-766F-6540-DADA-277945A3665F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282B356F-C84B-7DC2-D33A-B208F6D9A3BF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>
            <a:extLst>
              <a:ext uri="{FF2B5EF4-FFF2-40B4-BE49-F238E27FC236}">
                <a16:creationId xmlns:a16="http://schemas.microsoft.com/office/drawing/2014/main" id="{01CC76A5-29D2-C470-8C4D-2F4DF23B2ED7}"/>
              </a:ext>
            </a:extLst>
          </p:cNvPr>
          <p:cNvSpPr txBox="1"/>
          <p:nvPr/>
        </p:nvSpPr>
        <p:spPr>
          <a:xfrm>
            <a:off x="296810" y="735898"/>
            <a:ext cx="666605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Current era of LLMS: few parties with enough data and compute to train large models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can you do without requiring 1000 H100 GPUs? </a:t>
            </a: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 </a:t>
            </a: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F6B5A1D-75CC-DB65-E30C-1F6DE48519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7418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B9B9584C-EEC8-1433-7193-64C835129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4;p24">
            <a:extLst>
              <a:ext uri="{FF2B5EF4-FFF2-40B4-BE49-F238E27FC236}">
                <a16:creationId xmlns:a16="http://schemas.microsoft.com/office/drawing/2014/main" id="{2AC15E14-E4D3-25AA-D91D-24FE31DE0A4D}"/>
              </a:ext>
            </a:extLst>
          </p:cNvPr>
          <p:cNvSpPr/>
          <p:nvPr/>
        </p:nvSpPr>
        <p:spPr>
          <a:xfrm>
            <a:off x="388550" y="3257901"/>
            <a:ext cx="5009623" cy="1260263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32;p51">
            <a:extLst>
              <a:ext uri="{FF2B5EF4-FFF2-40B4-BE49-F238E27FC236}">
                <a16:creationId xmlns:a16="http://schemas.microsoft.com/office/drawing/2014/main" id="{36C0280A-6C57-4667-FB28-845CA5E26873}"/>
              </a:ext>
            </a:extLst>
          </p:cNvPr>
          <p:cNvSpPr/>
          <p:nvPr/>
        </p:nvSpPr>
        <p:spPr>
          <a:xfrm>
            <a:off x="388550" y="1766180"/>
            <a:ext cx="5009623" cy="1260263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1C007A4D-B80D-0E1E-FD0F-92346494F798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From training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  <a:sym typeface="Wingdings" pitchFamily="2" charset="2"/>
              </a:rPr>
              <a:t>to </a:t>
            </a: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finetuning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D22B23F9-03CE-5B92-693B-A58F1F7B9AF6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6A921825-FAC9-7C15-ABD5-B315F87AE626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>
            <a:extLst>
              <a:ext uri="{FF2B5EF4-FFF2-40B4-BE49-F238E27FC236}">
                <a16:creationId xmlns:a16="http://schemas.microsoft.com/office/drawing/2014/main" id="{0956BAF5-C8B7-F2EF-0CBA-9C9DAA6FEF3C}"/>
              </a:ext>
            </a:extLst>
          </p:cNvPr>
          <p:cNvSpPr txBox="1"/>
          <p:nvPr/>
        </p:nvSpPr>
        <p:spPr>
          <a:xfrm>
            <a:off x="296810" y="735898"/>
            <a:ext cx="654021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Current era of LLMS: few parties with enough data and compute to train large models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can you do without requiring 1000 H100 GPUs? </a:t>
            </a: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 </a:t>
            </a:r>
            <a:endParaRPr lang="en-US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531AD966-2FB7-0DBB-FFE1-5F89CE682E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3;p94">
            <a:extLst>
              <a:ext uri="{FF2B5EF4-FFF2-40B4-BE49-F238E27FC236}">
                <a16:creationId xmlns:a16="http://schemas.microsoft.com/office/drawing/2014/main" id="{69BD1A28-87B4-7A01-462B-29703A53B613}"/>
              </a:ext>
            </a:extLst>
          </p:cNvPr>
          <p:cNvSpPr txBox="1"/>
          <p:nvPr/>
        </p:nvSpPr>
        <p:spPr>
          <a:xfrm>
            <a:off x="1094192" y="1854156"/>
            <a:ext cx="619034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 foundation models as they are: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- In-context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- Retrieval augmented generation</a:t>
            </a:r>
          </a:p>
        </p:txBody>
      </p:sp>
      <p:sp>
        <p:nvSpPr>
          <p:cNvPr id="4" name="Google Shape;1273;p94">
            <a:extLst>
              <a:ext uri="{FF2B5EF4-FFF2-40B4-BE49-F238E27FC236}">
                <a16:creationId xmlns:a16="http://schemas.microsoft.com/office/drawing/2014/main" id="{07A7FD73-FBA7-3F01-C798-276BC928A803}"/>
              </a:ext>
            </a:extLst>
          </p:cNvPr>
          <p:cNvSpPr txBox="1"/>
          <p:nvPr/>
        </p:nvSpPr>
        <p:spPr>
          <a:xfrm>
            <a:off x="931167" y="3594662"/>
            <a:ext cx="6190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Transfer learning: finetune model to adapt to specific task </a:t>
            </a:r>
          </a:p>
        </p:txBody>
      </p:sp>
      <p:sp>
        <p:nvSpPr>
          <p:cNvPr id="8" name="Google Shape;1273;p94">
            <a:extLst>
              <a:ext uri="{FF2B5EF4-FFF2-40B4-BE49-F238E27FC236}">
                <a16:creationId xmlns:a16="http://schemas.microsoft.com/office/drawing/2014/main" id="{1F8B4791-137F-61C8-D8CB-186E118B2612}"/>
              </a:ext>
            </a:extLst>
          </p:cNvPr>
          <p:cNvSpPr txBox="1"/>
          <p:nvPr/>
        </p:nvSpPr>
        <p:spPr>
          <a:xfrm rot="16200000">
            <a:off x="-41542" y="2196270"/>
            <a:ext cx="1260263" cy="4000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 training</a:t>
            </a:r>
          </a:p>
        </p:txBody>
      </p:sp>
      <p:sp>
        <p:nvSpPr>
          <p:cNvPr id="9" name="Google Shape;1273;p94">
            <a:extLst>
              <a:ext uri="{FF2B5EF4-FFF2-40B4-BE49-F238E27FC236}">
                <a16:creationId xmlns:a16="http://schemas.microsoft.com/office/drawing/2014/main" id="{60B26E1E-123D-AE08-98AB-3084B1BC4072}"/>
              </a:ext>
            </a:extLst>
          </p:cNvPr>
          <p:cNvSpPr txBox="1"/>
          <p:nvPr/>
        </p:nvSpPr>
        <p:spPr>
          <a:xfrm rot="16200000">
            <a:off x="-41543" y="3687992"/>
            <a:ext cx="1260264" cy="4000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Finetuning</a:t>
            </a:r>
          </a:p>
        </p:txBody>
      </p:sp>
    </p:spTree>
    <p:extLst>
      <p:ext uri="{BB962C8B-B14F-4D97-AF65-F5344CB8AC3E}">
        <p14:creationId xmlns:p14="http://schemas.microsoft.com/office/powerpoint/2010/main" val="184177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D532CEAC-DC2B-4E88-5FBE-55F492B8D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85828381-4097-B1C0-C195-25D095FBB21E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Efficient parameter optimization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AC9604AB-7629-3949-14DA-F3CB0E4BFA92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AF6E63E7-F8B8-1D34-BCEA-2DF51F63F971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>
            <a:extLst>
              <a:ext uri="{FF2B5EF4-FFF2-40B4-BE49-F238E27FC236}">
                <a16:creationId xmlns:a16="http://schemas.microsoft.com/office/drawing/2014/main" id="{8DD08125-4B5D-F700-2145-7B25E7052D78}"/>
              </a:ext>
            </a:extLst>
          </p:cNvPr>
          <p:cNvSpPr txBox="1"/>
          <p:nvPr/>
        </p:nvSpPr>
        <p:spPr>
          <a:xfrm>
            <a:off x="296810" y="735898"/>
            <a:ext cx="6190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Often not necessary to change </a:t>
            </a: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all </a:t>
            </a: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parameters</a:t>
            </a: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A9E469C1-27E4-B7A5-9CBA-9E016D89D0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84FC5B2-269D-D02C-6DE4-94C48978137E}"/>
              </a:ext>
            </a:extLst>
          </p:cNvPr>
          <p:cNvSpPr txBox="1"/>
          <p:nvPr/>
        </p:nvSpPr>
        <p:spPr>
          <a:xfrm>
            <a:off x="96125" y="4911263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4"/>
              </a:rPr>
              <a:t>Image source</a:t>
            </a:r>
            <a:endParaRPr lang="nl-NL" sz="600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3A43275E-615B-A5ED-313D-E298B065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0" y="1551300"/>
            <a:ext cx="5180418" cy="259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506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31A8C065-FF06-AB9E-FD2F-8EABAACB4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30F514BE-4D6C-260C-D0C7-EA4E6B228654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Efficient parameter optimization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1AFC7521-3EC8-84BB-876B-8CF302A542E6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1BF3152F-C299-BE53-252D-2ED9DFB3A4F0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>
            <a:extLst>
              <a:ext uri="{FF2B5EF4-FFF2-40B4-BE49-F238E27FC236}">
                <a16:creationId xmlns:a16="http://schemas.microsoft.com/office/drawing/2014/main" id="{B8A7AE5C-19C7-CF7B-BE80-A813658C2A9C}"/>
              </a:ext>
            </a:extLst>
          </p:cNvPr>
          <p:cNvSpPr txBox="1"/>
          <p:nvPr/>
        </p:nvSpPr>
        <p:spPr>
          <a:xfrm>
            <a:off x="296810" y="735898"/>
            <a:ext cx="6190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Often not necessary to change </a:t>
            </a: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all </a:t>
            </a: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parameters</a:t>
            </a: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14A9ED1C-FD9C-A463-563C-ABB25F408C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9D2164A-D3FC-A1EC-EBF8-4A7C00DA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0" y="1551300"/>
            <a:ext cx="5180418" cy="259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33AF4A7-B7E6-F782-12A6-3996E49E4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874" y="1551300"/>
            <a:ext cx="3356233" cy="24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723322B-AD44-E243-D12F-349393ECF3CE}"/>
              </a:ext>
            </a:extLst>
          </p:cNvPr>
          <p:cNvSpPr txBox="1"/>
          <p:nvPr/>
        </p:nvSpPr>
        <p:spPr>
          <a:xfrm>
            <a:off x="96125" y="4911263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6"/>
              </a:rPr>
              <a:t>Image source</a:t>
            </a:r>
            <a:endParaRPr lang="nl-NL" sz="600" dirty="0"/>
          </a:p>
        </p:txBody>
      </p:sp>
    </p:spTree>
    <p:extLst>
      <p:ext uri="{BB962C8B-B14F-4D97-AF65-F5344CB8AC3E}">
        <p14:creationId xmlns:p14="http://schemas.microsoft.com/office/powerpoint/2010/main" val="2683367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0A8804AF-DC33-6CF3-355D-C752B9FAE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C0B35C12-BF3F-06FB-57BB-9D7410EFE0B9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Efficient parameter optimization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1214649B-D0F0-D025-F324-BA0D68966B07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E18C1A66-D909-88DC-0806-35BDE26676A4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>
            <a:extLst>
              <a:ext uri="{FF2B5EF4-FFF2-40B4-BE49-F238E27FC236}">
                <a16:creationId xmlns:a16="http://schemas.microsoft.com/office/drawing/2014/main" id="{CFC824F0-D687-C33A-E2D4-2EBAF436478F}"/>
              </a:ext>
            </a:extLst>
          </p:cNvPr>
          <p:cNvSpPr txBox="1"/>
          <p:nvPr/>
        </p:nvSpPr>
        <p:spPr>
          <a:xfrm>
            <a:off x="296810" y="735898"/>
            <a:ext cx="6190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Often not necessary to change </a:t>
            </a: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all </a:t>
            </a: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parameters</a:t>
            </a: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96735D00-9B7E-2163-92DD-1918D66BA9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6487470-A121-D9D7-851E-5550BB48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634" y="1289295"/>
            <a:ext cx="3906353" cy="294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7EE4C423-55FC-0070-FB21-09D404D1855A}"/>
              </a:ext>
            </a:extLst>
          </p:cNvPr>
          <p:cNvSpPr txBox="1"/>
          <p:nvPr/>
        </p:nvSpPr>
        <p:spPr>
          <a:xfrm>
            <a:off x="96125" y="4911263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5"/>
              </a:rPr>
              <a:t>Image source</a:t>
            </a:r>
            <a:endParaRPr lang="nl-NL" sz="600" dirty="0"/>
          </a:p>
        </p:txBody>
      </p:sp>
    </p:spTree>
    <p:extLst>
      <p:ext uri="{BB962C8B-B14F-4D97-AF65-F5344CB8AC3E}">
        <p14:creationId xmlns:p14="http://schemas.microsoft.com/office/powerpoint/2010/main" val="408216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15D94C73-B0DD-BFEE-37E4-84FBFAE2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>
            <a:extLst>
              <a:ext uri="{FF2B5EF4-FFF2-40B4-BE49-F238E27FC236}">
                <a16:creationId xmlns:a16="http://schemas.microsoft.com/office/drawing/2014/main" id="{0BB72033-718D-92E7-362C-4C3C3DBE3808}"/>
              </a:ext>
            </a:extLst>
          </p:cNvPr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>
            <a:extLst>
              <a:ext uri="{FF2B5EF4-FFF2-40B4-BE49-F238E27FC236}">
                <a16:creationId xmlns:a16="http://schemas.microsoft.com/office/drawing/2014/main" id="{F0E48163-AC8B-14C4-4835-C235DBDF55D0}"/>
              </a:ext>
            </a:extLst>
          </p:cNvPr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48" name="Google Shape;148;p19">
            <a:extLst>
              <a:ext uri="{FF2B5EF4-FFF2-40B4-BE49-F238E27FC236}">
                <a16:creationId xmlns:a16="http://schemas.microsoft.com/office/drawing/2014/main" id="{E1449284-1ECE-5CA2-C7CF-102BA1FB648E}"/>
              </a:ext>
            </a:extLst>
          </p:cNvPr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Human Activity Recognition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51" name="Google Shape;151;p19">
            <a:extLst>
              <a:ext uri="{FF2B5EF4-FFF2-40B4-BE49-F238E27FC236}">
                <a16:creationId xmlns:a16="http://schemas.microsoft.com/office/drawing/2014/main" id="{54684CE2-34D2-0E28-9CD6-C52AB91227E6}"/>
              </a:ext>
            </a:extLst>
          </p:cNvPr>
          <p:cNvSpPr txBox="1"/>
          <p:nvPr/>
        </p:nvSpPr>
        <p:spPr>
          <a:xfrm>
            <a:off x="402550" y="1235889"/>
            <a:ext cx="566269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CNNs work here because they take </a:t>
            </a:r>
            <a:r>
              <a:rPr lang="en-GB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nearby</a:t>
            </a:r>
            <a:r>
              <a:rPr lang="en-GB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tokens into account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2" name="Google Shape;152;p19">
            <a:extLst>
              <a:ext uri="{FF2B5EF4-FFF2-40B4-BE49-F238E27FC236}">
                <a16:creationId xmlns:a16="http://schemas.microsoft.com/office/drawing/2014/main" id="{7029C657-4E1E-7E93-5931-58C33373089F}"/>
              </a:ext>
            </a:extLst>
          </p:cNvPr>
          <p:cNvSpPr txBox="1"/>
          <p:nvPr/>
        </p:nvSpPr>
        <p:spPr>
          <a:xfrm>
            <a:off x="402550" y="876082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we use a CNN? 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63;p20">
            <a:extLst>
              <a:ext uri="{FF2B5EF4-FFF2-40B4-BE49-F238E27FC236}">
                <a16:creationId xmlns:a16="http://schemas.microsoft.com/office/drawing/2014/main" id="{7689D4B9-9DBE-EB96-9CEC-D198FC01A9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088" y="1767350"/>
            <a:ext cx="7675975" cy="26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2;p17">
            <a:extLst>
              <a:ext uri="{FF2B5EF4-FFF2-40B4-BE49-F238E27FC236}">
                <a16:creationId xmlns:a16="http://schemas.microsoft.com/office/drawing/2014/main" id="{6E70BFF8-5313-5501-4DEB-00A3D6B3B9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8261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A7D436CA-476B-D805-A25A-23DD8E54F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D66610F0-89A0-D81A-F2D0-D841F79FA406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Efficient parameter optimization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D931BD07-5AD3-9D4F-B4D2-A65405DC3740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3F30068C-0EB4-ADC6-0E79-D224784711A5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>
            <a:extLst>
              <a:ext uri="{FF2B5EF4-FFF2-40B4-BE49-F238E27FC236}">
                <a16:creationId xmlns:a16="http://schemas.microsoft.com/office/drawing/2014/main" id="{973616B9-C356-B32E-E1FD-C44FE0860A03}"/>
              </a:ext>
            </a:extLst>
          </p:cNvPr>
          <p:cNvSpPr txBox="1"/>
          <p:nvPr/>
        </p:nvSpPr>
        <p:spPr>
          <a:xfrm>
            <a:off x="296810" y="735898"/>
            <a:ext cx="61903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Often not necessary to change </a:t>
            </a: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all </a:t>
            </a:r>
            <a:r>
              <a:rPr lang="en-US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parameters</a:t>
            </a: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611165C8-313A-F0AB-8B42-711BA4D352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4CE8A88-A13F-6361-F731-B40F2F3F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634" y="1289295"/>
            <a:ext cx="3906353" cy="294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CABCED5-934D-33FD-C0C8-579451DEEB58}"/>
              </a:ext>
            </a:extLst>
          </p:cNvPr>
          <p:cNvSpPr txBox="1"/>
          <p:nvPr/>
        </p:nvSpPr>
        <p:spPr>
          <a:xfrm>
            <a:off x="96125" y="4911263"/>
            <a:ext cx="6527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>
                <a:hlinkClick r:id="rId5"/>
              </a:rPr>
              <a:t>Image source</a:t>
            </a:r>
            <a:endParaRPr lang="nl-NL" sz="6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F308394-0EAA-92F2-D18E-D3FB63909B11}"/>
              </a:ext>
            </a:extLst>
          </p:cNvPr>
          <p:cNvSpPr txBox="1"/>
          <p:nvPr/>
        </p:nvSpPr>
        <p:spPr>
          <a:xfrm>
            <a:off x="6274965" y="1560352"/>
            <a:ext cx="21308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Reduces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parameters in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vram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by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about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4x! </a:t>
            </a:r>
          </a:p>
          <a:p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Example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</a:p>
          <a:p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LLama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7B in FP:</a:t>
            </a:r>
          </a:p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4 (bytes) x 7 = 28GB </a:t>
            </a:r>
          </a:p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inference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8 (bytes) x 7 = 56GB </a:t>
            </a:r>
          </a:p>
          <a:p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(training) </a:t>
            </a:r>
          </a:p>
          <a:p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This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can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go down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to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14GB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with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PEFT! </a:t>
            </a:r>
          </a:p>
          <a:p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728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>
          <a:extLst>
            <a:ext uri="{FF2B5EF4-FFF2-40B4-BE49-F238E27FC236}">
              <a16:creationId xmlns:a16="http://schemas.microsoft.com/office/drawing/2014/main" id="{5B61FAD8-A09B-E5DD-9392-95BEB908D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>
            <a:extLst>
              <a:ext uri="{FF2B5EF4-FFF2-40B4-BE49-F238E27FC236}">
                <a16:creationId xmlns:a16="http://schemas.microsoft.com/office/drawing/2014/main" id="{3A6CE244-D4AE-4390-DAB1-99FB2D81856F}"/>
              </a:ext>
            </a:extLst>
          </p:cNvPr>
          <p:cNvSpPr txBox="1"/>
          <p:nvPr/>
        </p:nvSpPr>
        <p:spPr>
          <a:xfrm>
            <a:off x="296811" y="139904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Considerations 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271" name="Google Shape;1271;p94">
            <a:extLst>
              <a:ext uri="{FF2B5EF4-FFF2-40B4-BE49-F238E27FC236}">
                <a16:creationId xmlns:a16="http://schemas.microsoft.com/office/drawing/2014/main" id="{E075B451-D558-CDBA-F8FE-EF27C2AAB66A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>
            <a:extLst>
              <a:ext uri="{FF2B5EF4-FFF2-40B4-BE49-F238E27FC236}">
                <a16:creationId xmlns:a16="http://schemas.microsoft.com/office/drawing/2014/main" id="{BB535A22-38F6-4193-0B84-39E9DA83BFB5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>
            <a:extLst>
              <a:ext uri="{FF2B5EF4-FFF2-40B4-BE49-F238E27FC236}">
                <a16:creationId xmlns:a16="http://schemas.microsoft.com/office/drawing/2014/main" id="{BA224D94-85B0-837A-40A5-0260F09408E8}"/>
              </a:ext>
            </a:extLst>
          </p:cNvPr>
          <p:cNvSpPr txBox="1"/>
          <p:nvPr/>
        </p:nvSpPr>
        <p:spPr>
          <a:xfrm>
            <a:off x="2753700" y="1099241"/>
            <a:ext cx="3093308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💬   Social bias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⚖️   Legal limitations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❗️   Trust and reliability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	Confident talking parrot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📣   Disinformation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🌳   Environmental impact </a:t>
            </a: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"/>
                <a:sym typeface="Roboto"/>
              </a:rPr>
              <a:t>	  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6E460586-AAA2-164F-A749-D131C07133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7668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0"/>
          <p:cNvSpPr txBox="1"/>
          <p:nvPr/>
        </p:nvSpPr>
        <p:spPr>
          <a:xfrm>
            <a:off x="0" y="1832838"/>
            <a:ext cx="9144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Transformers for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A9145E"/>
                </a:solidFill>
                <a:latin typeface="Nunito" pitchFamily="2" charset="77"/>
              </a:rPr>
              <a:t>other modalities</a:t>
            </a:r>
            <a:endParaRPr sz="36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sp>
        <p:nvSpPr>
          <p:cNvPr id="1026" name="Google Shape;1026;p8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  <a:latin typeface="Nunito" pitchFamily="2" charset="77"/>
              </a:rPr>
              <a:t>High Performance Machine Learning Group</a:t>
            </a:r>
            <a:endParaRPr sz="1200">
              <a:solidFill>
                <a:srgbClr val="A9145E"/>
              </a:solidFill>
              <a:latin typeface="Nunito" pitchFamily="2" charset="77"/>
            </a:endParaRPr>
          </a:p>
        </p:txBody>
      </p:sp>
      <p:grpSp>
        <p:nvGrpSpPr>
          <p:cNvPr id="1027" name="Google Shape;1027;p8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28" name="Google Shape;1028;p8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8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34" name="Google Shape;1034;p8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1FCC9EA-5990-D8B0-DA08-F9FD4E1A96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645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8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45" name="Google Shape;1045;p8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47" name="Google Shape;1047;p81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Transformers for other modalities: </a:t>
            </a:r>
            <a:r>
              <a:rPr lang="en-GB" sz="2200" b="1" dirty="0" err="1">
                <a:solidFill>
                  <a:srgbClr val="3C189B"/>
                </a:solidFill>
                <a:latin typeface="Nunito" pitchFamily="2" charset="77"/>
              </a:rPr>
              <a:t>ViT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048" name="Google Shape;1048;p81"/>
          <p:cNvPicPr preferRelativeResize="0"/>
          <p:nvPr/>
        </p:nvPicPr>
        <p:blipFill rotWithShape="1">
          <a:blip r:embed="rId3">
            <a:alphaModFix/>
          </a:blip>
          <a:srcRect t="9950" b="10126"/>
          <a:stretch/>
        </p:blipFill>
        <p:spPr>
          <a:xfrm>
            <a:off x="1452413" y="1214000"/>
            <a:ext cx="6683075" cy="333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84C21871-3AD3-A619-2B6B-FBF09D69D0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74568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55" name="Google Shape;1055;p8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6" name="Google Shape;10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2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Transformers for other modalities: </a:t>
            </a:r>
            <a:r>
              <a:rPr lang="en-GB" sz="2200" b="1" dirty="0" err="1">
                <a:solidFill>
                  <a:srgbClr val="3C189B"/>
                </a:solidFill>
                <a:latin typeface="Nunito" pitchFamily="2" charset="77"/>
              </a:rPr>
              <a:t>EvoFormer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058" name="Google Shape;1058;p82"/>
          <p:cNvPicPr preferRelativeResize="0"/>
          <p:nvPr/>
        </p:nvPicPr>
        <p:blipFill rotWithShape="1">
          <a:blip r:embed="rId4">
            <a:alphaModFix/>
          </a:blip>
          <a:srcRect l="35720" t="35165"/>
          <a:stretch/>
        </p:blipFill>
        <p:spPr>
          <a:xfrm>
            <a:off x="786050" y="1183050"/>
            <a:ext cx="4605276" cy="347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800" y="1616113"/>
            <a:ext cx="3608374" cy="2613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2"/>
          <p:cNvSpPr txBox="1"/>
          <p:nvPr/>
        </p:nvSpPr>
        <p:spPr>
          <a:xfrm>
            <a:off x="5290750" y="47625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https://www.nature.com/articles/s41586-021-03819-2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3717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68" name="Google Shape;10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75" y="976075"/>
            <a:ext cx="5376426" cy="38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83"/>
          <p:cNvSpPr txBox="1"/>
          <p:nvPr/>
        </p:nvSpPr>
        <p:spPr>
          <a:xfrm>
            <a:off x="564100" y="4771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https://openai.com/research/whisper</a:t>
            </a:r>
            <a:endParaRPr sz="900"/>
          </a:p>
        </p:txBody>
      </p:sp>
      <p:sp>
        <p:nvSpPr>
          <p:cNvPr id="1070" name="Google Shape;1070;p8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71" name="Google Shape;1071;p8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72" name="Google Shape;1072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Transformers for other modalities: Whisper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091742F0-9428-2661-CC10-998A4A0E5F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4114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>
          <a:extLst>
            <a:ext uri="{FF2B5EF4-FFF2-40B4-BE49-F238E27FC236}">
              <a16:creationId xmlns:a16="http://schemas.microsoft.com/office/drawing/2014/main" id="{CAD0F152-6941-9D92-F7B0-CE87F491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>
            <a:extLst>
              <a:ext uri="{FF2B5EF4-FFF2-40B4-BE49-F238E27FC236}">
                <a16:creationId xmlns:a16="http://schemas.microsoft.com/office/drawing/2014/main" id="{7874BFB6-C59F-22C3-FFD4-58F4202ECEFA}"/>
              </a:ext>
            </a:extLst>
          </p:cNvPr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  <a:latin typeface="Nunito" pitchFamily="2" charset="77"/>
              </a:rPr>
              <a:t>Want to learn more? </a:t>
            </a:r>
            <a:endParaRPr sz="28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sp>
        <p:nvSpPr>
          <p:cNvPr id="1415" name="Google Shape;1415;p103">
            <a:extLst>
              <a:ext uri="{FF2B5EF4-FFF2-40B4-BE49-F238E27FC236}">
                <a16:creationId xmlns:a16="http://schemas.microsoft.com/office/drawing/2014/main" id="{4D823EE5-0132-90D8-B225-6888EE1B7217}"/>
              </a:ext>
            </a:extLst>
          </p:cNvPr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321;p97">
            <a:extLst>
              <a:ext uri="{FF2B5EF4-FFF2-40B4-BE49-F238E27FC236}">
                <a16:creationId xmlns:a16="http://schemas.microsoft.com/office/drawing/2014/main" id="{C1B21214-9B77-E6E4-D0FD-BDB35607DDB1}"/>
              </a:ext>
            </a:extLst>
          </p:cNvPr>
          <p:cNvSpPr txBox="1"/>
          <p:nvPr/>
        </p:nvSpPr>
        <p:spPr>
          <a:xfrm>
            <a:off x="515576" y="1221495"/>
            <a:ext cx="3000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 existing (efficient!) frameworks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6" name="Picture 8" descr="Brand assets - Hugging Face">
            <a:extLst>
              <a:ext uri="{FF2B5EF4-FFF2-40B4-BE49-F238E27FC236}">
                <a16:creationId xmlns:a16="http://schemas.microsoft.com/office/drawing/2014/main" id="{3A25B295-1686-FB9A-F781-F6F275C10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12" y="1665421"/>
            <a:ext cx="1998553" cy="5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sloth logo">
            <a:extLst>
              <a:ext uri="{FF2B5EF4-FFF2-40B4-BE49-F238E27FC236}">
                <a16:creationId xmlns:a16="http://schemas.microsoft.com/office/drawing/2014/main" id="{659D2221-AB7C-F8CA-B199-E6206540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257" y="2333924"/>
            <a:ext cx="1546006" cy="5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LLM">
            <a:extLst>
              <a:ext uri="{FF2B5EF4-FFF2-40B4-BE49-F238E27FC236}">
                <a16:creationId xmlns:a16="http://schemas.microsoft.com/office/drawing/2014/main" id="{89171511-2EDF-CA1B-6ACB-A0AB653BD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3" y="1896550"/>
            <a:ext cx="1546006" cy="44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321;p97">
            <a:extLst>
              <a:ext uri="{FF2B5EF4-FFF2-40B4-BE49-F238E27FC236}">
                <a16:creationId xmlns:a16="http://schemas.microsoft.com/office/drawing/2014/main" id="{7F58A932-EDCD-D44C-0351-165FE15A1493}"/>
              </a:ext>
            </a:extLst>
          </p:cNvPr>
          <p:cNvSpPr txBox="1"/>
          <p:nvPr/>
        </p:nvSpPr>
        <p:spPr>
          <a:xfrm>
            <a:off x="382750" y="3784514"/>
            <a:ext cx="350974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Make use of SURF guides for efficient finetuning: </a:t>
            </a: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https://servicedesk.surf.nl/wiki/display/WIKI/LLM+finetuning+on+Snellius</a:t>
            </a:r>
            <a:r>
              <a:rPr lang="en-US" b="1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b="1" dirty="0">
              <a:solidFill>
                <a:srgbClr val="59595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Google Shape;122;p17">
            <a:extLst>
              <a:ext uri="{FF2B5EF4-FFF2-40B4-BE49-F238E27FC236}">
                <a16:creationId xmlns:a16="http://schemas.microsoft.com/office/drawing/2014/main" id="{CC2B0802-6245-7CBA-3673-AE28B9D65AA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458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08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08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  <a:latin typeface="Nunito" pitchFamily="2" charset="77"/>
              </a:rPr>
              <a:t>Fin</a:t>
            </a:r>
            <a:endParaRPr sz="3000" b="1" dirty="0">
              <a:solidFill>
                <a:srgbClr val="A9145E"/>
              </a:solidFill>
              <a:latin typeface="Nunito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  <a:latin typeface="Nunito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  <a:latin typeface="Nunito" pitchFamily="2" charset="77"/>
            </a:endParaRPr>
          </a:p>
        </p:txBody>
      </p:sp>
      <p:grpSp>
        <p:nvGrpSpPr>
          <p:cNvPr id="1494" name="Google Shape;1494;p10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95" name="Google Shape;1495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108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108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1502" name="Google Shape;1502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108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Introduction</a:t>
            </a:r>
            <a:r>
              <a:rPr lang="en-GB" sz="1200" b="1" dirty="0">
                <a:solidFill>
                  <a:srgbClr val="A9145E"/>
                </a:solidFill>
              </a:rPr>
              <a:t> </a:t>
            </a:r>
            <a:r>
              <a:rPr lang="en-GB" sz="1200" b="1" dirty="0">
                <a:solidFill>
                  <a:srgbClr val="A9145E"/>
                </a:solidFill>
                <a:latin typeface="Nunito" pitchFamily="2" charset="77"/>
              </a:rPr>
              <a:t>Series</a:t>
            </a:r>
            <a:endParaRPr sz="1200" b="1" dirty="0">
              <a:solidFill>
                <a:srgbClr val="A9145E"/>
              </a:solidFill>
              <a:latin typeface="Nunito" pitchFamily="2" charset="77"/>
            </a:endParaRPr>
          </a:p>
        </p:txBody>
      </p:sp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58B91215-44D8-F054-6475-25E089FE08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rgbClr val="3C189B"/>
                </a:solidFill>
                <a:latin typeface="Nunito" pitchFamily="2" charset="77"/>
              </a:rPr>
              <a:t>How to model language?</a:t>
            </a:r>
            <a:endParaRPr sz="2200" b="1" dirty="0">
              <a:solidFill>
                <a:srgbClr val="3C189B"/>
              </a:solidFill>
              <a:latin typeface="Nunito" pitchFamily="2" charset="77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63" y="2738748"/>
            <a:ext cx="7177774" cy="2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2;p17">
            <a:extLst>
              <a:ext uri="{FF2B5EF4-FFF2-40B4-BE49-F238E27FC236}">
                <a16:creationId xmlns:a16="http://schemas.microsoft.com/office/drawing/2014/main" id="{7F56D85C-F041-98FB-E98D-94DE574396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73;p21">
            <a:extLst>
              <a:ext uri="{FF2B5EF4-FFF2-40B4-BE49-F238E27FC236}">
                <a16:creationId xmlns:a16="http://schemas.microsoft.com/office/drawing/2014/main" id="{69B9A48F-BF38-D3EF-0732-9F83479819C1}"/>
              </a:ext>
            </a:extLst>
          </p:cNvPr>
          <p:cNvSpPr/>
          <p:nvPr/>
        </p:nvSpPr>
        <p:spPr>
          <a:xfrm>
            <a:off x="1278404" y="1125319"/>
            <a:ext cx="7246933" cy="1200298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74;p21">
            <a:extLst>
              <a:ext uri="{FF2B5EF4-FFF2-40B4-BE49-F238E27FC236}">
                <a16:creationId xmlns:a16="http://schemas.microsoft.com/office/drawing/2014/main" id="{D65ACA54-0445-9DC6-23CA-164E66E7B56E}"/>
              </a:ext>
            </a:extLst>
          </p:cNvPr>
          <p:cNvSpPr txBox="1"/>
          <p:nvPr/>
        </p:nvSpPr>
        <p:spPr>
          <a:xfrm>
            <a:off x="1577129" y="1125319"/>
            <a:ext cx="6948207" cy="208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Language model objective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endParaRPr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 the </a:t>
            </a:r>
            <a:r>
              <a:rPr lang="en-GB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probability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of the next symbol given the previous context by creating a probability distribution over language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Language models like ChatGPT model language </a:t>
            </a:r>
            <a:r>
              <a:rPr lang="en-GB" sz="1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left to right: 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one word at a time</a:t>
            </a: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rtl="0" fontAlgn="base">
              <a:spcAft>
                <a:spcPts val="1000"/>
              </a:spcAft>
            </a:pPr>
            <a:endParaRPr lang="nl-NL" sz="1800" b="0" i="0" u="none" strike="noStrike" dirty="0">
              <a:solidFill>
                <a:srgbClr val="DF0C03"/>
              </a:solidFill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683B90-59B3-F8FC-57A4-0FFAB7DFA6F7}"/>
              </a:ext>
            </a:extLst>
          </p:cNvPr>
          <p:cNvSpPr txBox="1"/>
          <p:nvPr/>
        </p:nvSpPr>
        <p:spPr>
          <a:xfrm>
            <a:off x="1277585" y="14623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📊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83BF95E-AE69-CFFD-CA18-0D09FF4B047A}"/>
              </a:ext>
            </a:extLst>
          </p:cNvPr>
          <p:cNvSpPr txBox="1"/>
          <p:nvPr/>
        </p:nvSpPr>
        <p:spPr>
          <a:xfrm>
            <a:off x="1278403" y="19463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➡️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14828</TotalTime>
  <Words>2164</Words>
  <Application>Microsoft Macintosh PowerPoint</Application>
  <PresentationFormat>Diavoorstelling (16:9)</PresentationFormat>
  <Paragraphs>482</Paragraphs>
  <Slides>87</Slides>
  <Notes>87</Notes>
  <HiddenSlides>22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87</vt:i4>
      </vt:variant>
    </vt:vector>
  </HeadingPairs>
  <TitlesOfParts>
    <vt:vector size="92" baseType="lpstr">
      <vt:lpstr>Arial</vt:lpstr>
      <vt:lpstr>Source Sans Pro</vt:lpstr>
      <vt:lpstr>Helvetica Neue</vt:lpstr>
      <vt:lpstr>Nunito</vt:lpstr>
      <vt:lpstr>Simple Light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Bruggen, Simone van(TNOPartners)</cp:lastModifiedBy>
  <cp:revision>36</cp:revision>
  <dcterms:modified xsi:type="dcterms:W3CDTF">2024-11-05T12:38:43Z</dcterms:modified>
</cp:coreProperties>
</file>